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323" r:id="rId7"/>
    <p:sldId id="319" r:id="rId8"/>
    <p:sldId id="320" r:id="rId9"/>
    <p:sldId id="261" r:id="rId10"/>
    <p:sldId id="262" r:id="rId11"/>
    <p:sldId id="263" r:id="rId12"/>
    <p:sldId id="264" r:id="rId13"/>
    <p:sldId id="265" r:id="rId14"/>
    <p:sldId id="266" r:id="rId15"/>
    <p:sldId id="267" r:id="rId16"/>
    <p:sldId id="268" r:id="rId17"/>
    <p:sldId id="324" r:id="rId18"/>
    <p:sldId id="325" r:id="rId19"/>
    <p:sldId id="326" r:id="rId20"/>
    <p:sldId id="269" r:id="rId21"/>
    <p:sldId id="321" r:id="rId22"/>
    <p:sldId id="270" r:id="rId23"/>
    <p:sldId id="322" r:id="rId24"/>
    <p:sldId id="271" r:id="rId25"/>
    <p:sldId id="272" r:id="rId26"/>
    <p:sldId id="273" r:id="rId27"/>
    <p:sldId id="274" r:id="rId28"/>
    <p:sldId id="275" r:id="rId29"/>
    <p:sldId id="276" r:id="rId30"/>
    <p:sldId id="339" r:id="rId31"/>
    <p:sldId id="277" r:id="rId32"/>
    <p:sldId id="278" r:id="rId33"/>
    <p:sldId id="337" r:id="rId34"/>
    <p:sldId id="279" r:id="rId35"/>
    <p:sldId id="280" r:id="rId36"/>
    <p:sldId id="281" r:id="rId37"/>
    <p:sldId id="338" r:id="rId38"/>
    <p:sldId id="283" r:id="rId39"/>
    <p:sldId id="284" r:id="rId40"/>
    <p:sldId id="285" r:id="rId41"/>
    <p:sldId id="286" r:id="rId42"/>
    <p:sldId id="287" r:id="rId43"/>
    <p:sldId id="288" r:id="rId44"/>
    <p:sldId id="332" r:id="rId45"/>
    <p:sldId id="289" r:id="rId46"/>
    <p:sldId id="290" r:id="rId47"/>
    <p:sldId id="291" r:id="rId48"/>
    <p:sldId id="292" r:id="rId49"/>
    <p:sldId id="293" r:id="rId50"/>
    <p:sldId id="333" r:id="rId51"/>
    <p:sldId id="295" r:id="rId52"/>
    <p:sldId id="335" r:id="rId53"/>
    <p:sldId id="296" r:id="rId54"/>
    <p:sldId id="297" r:id="rId55"/>
    <p:sldId id="336" r:id="rId56"/>
    <p:sldId id="298" r:id="rId57"/>
    <p:sldId id="300" r:id="rId58"/>
    <p:sldId id="301" r:id="rId59"/>
    <p:sldId id="327" r:id="rId60"/>
    <p:sldId id="303" r:id="rId61"/>
    <p:sldId id="328" r:id="rId62"/>
    <p:sldId id="306" r:id="rId63"/>
    <p:sldId id="308" r:id="rId64"/>
    <p:sldId id="329" r:id="rId65"/>
    <p:sldId id="310" r:id="rId66"/>
    <p:sldId id="330" r:id="rId67"/>
    <p:sldId id="312" r:id="rId68"/>
    <p:sldId id="313" r:id="rId69"/>
    <p:sldId id="314" r:id="rId70"/>
    <p:sldId id="331" r:id="rId71"/>
    <p:sldId id="316" r:id="rId7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8" d="100"/>
          <a:sy n="88"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slide" Target="slides/slide70.xml"/></Relationships>
</file>

<file path=ppt/media/image1.png>
</file>

<file path=ppt/media/image11.png>
</file>

<file path=ppt/media/image2.png>
</file>

<file path=ppt/media/image35.png>
</file>

<file path=ppt/media/image4.png>
</file>

<file path=ppt/media/image48.jpeg>
</file>

<file path=ppt/media/image5.png>
</file>

<file path=ppt/media/image6.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en-US"/>
          </a:p>
        </p:txBody>
      </p:sp>
      <p:sp>
        <p:nvSpPr>
          <p:cNvPr id="4" name="Espace réservé de la date 3"/>
          <p:cNvSpPr>
            <a:spLocks noGrp="1"/>
          </p:cNvSpPr>
          <p:nvPr>
            <p:ph type="dt" sz="half" idx="10"/>
          </p:nvPr>
        </p:nvSpPr>
        <p:spPr/>
        <p:txBody>
          <a:body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2864007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29200629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1700733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533761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30720374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e la date 4"/>
          <p:cNvSpPr>
            <a:spLocks noGrp="1"/>
          </p:cNvSpPr>
          <p:nvPr>
            <p:ph type="dt" sz="half" idx="10"/>
          </p:nvPr>
        </p:nvSpPr>
        <p:spPr/>
        <p:txBody>
          <a:bodyPr/>
          <a:lstStyle/>
          <a:p>
            <a:fld id="{E49FCF7C-4A2B-46EC-8DE4-CD8B82E39941}" type="datetimeFigureOut">
              <a:rPr lang="en-US" smtClean="0"/>
              <a:t>12/6/2022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5509506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7" name="Espace réservé de la date 6"/>
          <p:cNvSpPr>
            <a:spLocks noGrp="1"/>
          </p:cNvSpPr>
          <p:nvPr>
            <p:ph type="dt" sz="half" idx="10"/>
          </p:nvPr>
        </p:nvSpPr>
        <p:spPr/>
        <p:txBody>
          <a:bodyPr/>
          <a:lstStyle/>
          <a:p>
            <a:fld id="{E49FCF7C-4A2B-46EC-8DE4-CD8B82E39941}" type="datetimeFigureOut">
              <a:rPr lang="en-US" smtClean="0"/>
              <a:t>12/6/2022</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2580021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e la date 2"/>
          <p:cNvSpPr>
            <a:spLocks noGrp="1"/>
          </p:cNvSpPr>
          <p:nvPr>
            <p:ph type="dt" sz="half" idx="10"/>
          </p:nvPr>
        </p:nvSpPr>
        <p:spPr/>
        <p:txBody>
          <a:bodyPr/>
          <a:lstStyle/>
          <a:p>
            <a:fld id="{E49FCF7C-4A2B-46EC-8DE4-CD8B82E39941}" type="datetimeFigureOut">
              <a:rPr lang="en-US" smtClean="0"/>
              <a:t>12/6/2022</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2867351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E49FCF7C-4A2B-46EC-8DE4-CD8B82E39941}" type="datetimeFigureOut">
              <a:rPr lang="en-US" smtClean="0"/>
              <a:t>12/6/2022</a:t>
            </a:fld>
            <a:endParaRPr lang="en-US"/>
          </a:p>
        </p:txBody>
      </p:sp>
      <p:sp>
        <p:nvSpPr>
          <p:cNvPr id="3" name="Espace réservé du pied de page 2"/>
          <p:cNvSpPr>
            <a:spLocks noGrp="1"/>
          </p:cNvSpPr>
          <p:nvPr>
            <p:ph type="ftr" sz="quarter" idx="11"/>
          </p:nvPr>
        </p:nvSpPr>
        <p:spPr/>
        <p:txBody>
          <a:bodyPr/>
          <a:lstStyle/>
          <a:p>
            <a:endParaRPr lang="en-US"/>
          </a:p>
        </p:txBody>
      </p:sp>
      <p:sp>
        <p:nvSpPr>
          <p:cNvPr id="4" name="Espace réservé du numéro de diapositive 3"/>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3514439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E49FCF7C-4A2B-46EC-8DE4-CD8B82E39941}" type="datetimeFigureOut">
              <a:rPr lang="en-US" smtClean="0"/>
              <a:t>12/6/2022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2453727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E49FCF7C-4A2B-46EC-8DE4-CD8B82E39941}" type="datetimeFigureOut">
              <a:rPr lang="en-US" smtClean="0"/>
              <a:t>12/6/2022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4C938318-0EDE-4133-8040-5C382FC5A706}" type="slidenum">
              <a:rPr lang="en-US" smtClean="0"/>
              <a:t>‹N°›</a:t>
            </a:fld>
            <a:endParaRPr lang="en-US"/>
          </a:p>
        </p:txBody>
      </p:sp>
    </p:spTree>
    <p:extLst>
      <p:ext uri="{BB962C8B-B14F-4D97-AF65-F5344CB8AC3E}">
        <p14:creationId xmlns:p14="http://schemas.microsoft.com/office/powerpoint/2010/main" val="1464324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9FCF7C-4A2B-46EC-8DE4-CD8B82E39941}" type="datetimeFigureOut">
              <a:rPr lang="en-US" smtClean="0"/>
              <a:t>12/6/2022</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938318-0EDE-4133-8040-5C382FC5A706}" type="slidenum">
              <a:rPr lang="en-US" smtClean="0"/>
              <a:t>‹N°›</a:t>
            </a:fld>
            <a:endParaRPr lang="en-US"/>
          </a:p>
        </p:txBody>
      </p:sp>
    </p:spTree>
    <p:extLst>
      <p:ext uri="{BB962C8B-B14F-4D97-AF65-F5344CB8AC3E}">
        <p14:creationId xmlns:p14="http://schemas.microsoft.com/office/powerpoint/2010/main" val="3595085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48.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2.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5.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56.emf"/><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emf"/><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609251"/>
            <a:ext cx="9144000" cy="2387600"/>
          </a:xfrm>
        </p:spPr>
        <p:txBody>
          <a:bodyPr/>
          <a:lstStyle/>
          <a:p>
            <a:r>
              <a:rPr lang="fr-FR" dirty="0" smtClean="0"/>
              <a:t>Circuit Carburant</a:t>
            </a:r>
            <a:endParaRPr lang="en-US" dirty="0"/>
          </a:p>
        </p:txBody>
      </p:sp>
    </p:spTree>
    <p:extLst>
      <p:ext uri="{BB962C8B-B14F-4D97-AF65-F5344CB8AC3E}">
        <p14:creationId xmlns:p14="http://schemas.microsoft.com/office/powerpoint/2010/main" val="452627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0060" y="1313627"/>
            <a:ext cx="11737768"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Les pompes auxiliaires «</a:t>
            </a:r>
            <a:r>
              <a:rPr lang="fr-FR" dirty="0" err="1" smtClean="0"/>
              <a:t>boost</a:t>
            </a:r>
            <a:r>
              <a:rPr lang="fr-FR" dirty="0" smtClean="0"/>
              <a:t> </a:t>
            </a:r>
            <a:r>
              <a:rPr lang="fr-FR" dirty="0" err="1" smtClean="0"/>
              <a:t>pumps</a:t>
            </a:r>
            <a:r>
              <a:rPr lang="fr-FR" dirty="0" smtClean="0"/>
              <a:t>» sont des pompes électriques (une par moteur) qui ne fonctionnent pas en permanence. </a:t>
            </a:r>
          </a:p>
          <a:p>
            <a:pPr algn="just"/>
            <a:r>
              <a:rPr lang="fr-FR" dirty="0" smtClean="0"/>
              <a:t>Elles sont mises en route :</a:t>
            </a:r>
          </a:p>
          <a:p>
            <a:pPr marL="285750" indent="-285750" algn="just">
              <a:buFont typeface="Arial" panose="020B0604020202020204" pitchFamily="34" charset="0"/>
              <a:buChar char="•"/>
            </a:pPr>
            <a:r>
              <a:rPr lang="fr-FR" dirty="0" smtClean="0"/>
              <a:t>avant le démarrage moteur froid ;</a:t>
            </a:r>
          </a:p>
          <a:p>
            <a:pPr marL="285750" indent="-285750" algn="just">
              <a:buFont typeface="Arial" panose="020B0604020202020204" pitchFamily="34" charset="0"/>
              <a:buChar char="•"/>
            </a:pPr>
            <a:r>
              <a:rPr lang="fr-FR" dirty="0" smtClean="0"/>
              <a:t>avant le décollage ;</a:t>
            </a:r>
          </a:p>
          <a:p>
            <a:pPr marL="285750" indent="-285750" algn="just">
              <a:buFont typeface="Arial" panose="020B0604020202020204" pitchFamily="34" charset="0"/>
              <a:buChar char="•"/>
            </a:pPr>
            <a:r>
              <a:rPr lang="fr-FR" dirty="0" smtClean="0"/>
              <a:t>à l'atterrissage ;</a:t>
            </a:r>
          </a:p>
          <a:p>
            <a:pPr marL="285750" indent="-285750" algn="just">
              <a:buFont typeface="Arial" panose="020B0604020202020204" pitchFamily="34" charset="0"/>
              <a:buChar char="•"/>
            </a:pPr>
            <a:r>
              <a:rPr lang="fr-FR" dirty="0" smtClean="0"/>
              <a:t>lors des changements de réservoir ;</a:t>
            </a:r>
          </a:p>
          <a:p>
            <a:pPr marL="285750" indent="-285750" algn="just">
              <a:buFont typeface="Arial" panose="020B0604020202020204" pitchFamily="34" charset="0"/>
              <a:buChar char="•"/>
            </a:pPr>
            <a:r>
              <a:rPr lang="fr-FR" dirty="0" smtClean="0"/>
              <a:t>en cas de pression carburant faible ;</a:t>
            </a:r>
          </a:p>
          <a:p>
            <a:pPr marL="285750" indent="-285750" algn="just">
              <a:buFont typeface="Arial" panose="020B0604020202020204" pitchFamily="34" charset="0"/>
              <a:buChar char="•"/>
            </a:pPr>
            <a:r>
              <a:rPr lang="fr-FR" dirty="0" smtClean="0"/>
              <a:t>en cas de fonctionnement moteur chaotique.</a:t>
            </a:r>
          </a:p>
          <a:p>
            <a:pPr marL="285750" indent="-285750" algn="just">
              <a:buFont typeface="Arial" panose="020B0604020202020204" pitchFamily="34" charset="0"/>
              <a:buChar char="•"/>
            </a:pPr>
            <a:r>
              <a:rPr lang="fr-FR" dirty="0" smtClean="0"/>
              <a:t>Avant l'atterrissage.</a:t>
            </a:r>
          </a:p>
        </p:txBody>
      </p:sp>
      <p:sp>
        <p:nvSpPr>
          <p:cNvPr id="5" name="Rectangle 4"/>
          <p:cNvSpPr/>
          <p:nvPr/>
        </p:nvSpPr>
        <p:spPr>
          <a:xfrm>
            <a:off x="4170986" y="251752"/>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6" name="Rectangle 5"/>
          <p:cNvSpPr/>
          <p:nvPr/>
        </p:nvSpPr>
        <p:spPr>
          <a:xfrm>
            <a:off x="5253173" y="728652"/>
            <a:ext cx="2326919" cy="369332"/>
          </a:xfrm>
          <a:prstGeom prst="rect">
            <a:avLst/>
          </a:prstGeom>
        </p:spPr>
        <p:txBody>
          <a:bodyPr wrap="none">
            <a:spAutoFit/>
          </a:bodyPr>
          <a:lstStyle/>
          <a:p>
            <a:pPr algn="just"/>
            <a:r>
              <a:rPr lang="fr-FR" b="1" dirty="0" smtClean="0"/>
              <a:t>Les pompes auxiliaires</a:t>
            </a:r>
          </a:p>
        </p:txBody>
      </p:sp>
      <p:sp>
        <p:nvSpPr>
          <p:cNvPr id="7" name="Rectangle 6"/>
          <p:cNvSpPr/>
          <p:nvPr/>
        </p:nvSpPr>
        <p:spPr>
          <a:xfrm>
            <a:off x="320632" y="4391592"/>
            <a:ext cx="11697196"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t>En mettant en route la pompe auxiliaire au décollage et à l'atterrissage, on se protège contre une panne de la pompe mécanique dans une phase de vol critique.</a:t>
            </a:r>
          </a:p>
          <a:p>
            <a:pPr algn="just"/>
            <a:r>
              <a:rPr lang="fr-FR" dirty="0" smtClean="0"/>
              <a:t>En mettant en route cette pompe lors des changements de réservoir, on assure une pression carburant positive dans le circuit afin d'éviter toute interruption de l'alimentation en carburant du moteur lors de la </a:t>
            </a:r>
            <a:r>
              <a:rPr lang="fr-FR" dirty="0" err="1" smtClean="0"/>
              <a:t>manoeuvre</a:t>
            </a:r>
            <a:r>
              <a:rPr lang="fr-FR" dirty="0" smtClean="0"/>
              <a:t> du ou des robinets de carburant.</a:t>
            </a:r>
            <a:endParaRPr lang="fr-FR" dirty="0"/>
          </a:p>
        </p:txBody>
      </p:sp>
      <p:sp>
        <p:nvSpPr>
          <p:cNvPr id="8" name="ZoneTexte 7"/>
          <p:cNvSpPr txBox="1"/>
          <p:nvPr/>
        </p:nvSpPr>
        <p:spPr>
          <a:xfrm>
            <a:off x="7141028" y="5992146"/>
            <a:ext cx="2547257" cy="707886"/>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rtlCol="0">
            <a:spAutoFit/>
          </a:bodyPr>
          <a:lstStyle/>
          <a:p>
            <a:pPr algn="ctr"/>
            <a:r>
              <a:rPr lang="fr-FR" sz="4000" dirty="0" smtClean="0"/>
              <a:t>ZIGZAG</a:t>
            </a:r>
            <a:endParaRPr lang="en-US" sz="4000" dirty="0"/>
          </a:p>
        </p:txBody>
      </p:sp>
    </p:spTree>
    <p:extLst>
      <p:ext uri="{BB962C8B-B14F-4D97-AF65-F5344CB8AC3E}">
        <p14:creationId xmlns:p14="http://schemas.microsoft.com/office/powerpoint/2010/main" val="5717459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9066772" y="2337359"/>
            <a:ext cx="2941200" cy="2995360"/>
          </a:xfrm>
          <a:prstGeom prst="rect">
            <a:avLst/>
          </a:prstGeom>
        </p:spPr>
      </p:pic>
      <p:sp>
        <p:nvSpPr>
          <p:cNvPr id="5" name="Rectangle 4"/>
          <p:cNvSpPr/>
          <p:nvPr/>
        </p:nvSpPr>
        <p:spPr>
          <a:xfrm>
            <a:off x="131973" y="1919130"/>
            <a:ext cx="8811490"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Les circuits de carburant sont équipés de robinets d'isolement en sortie de réservoir. </a:t>
            </a:r>
          </a:p>
          <a:p>
            <a:pPr algn="just">
              <a:lnSpc>
                <a:spcPct val="150000"/>
              </a:lnSpc>
            </a:pPr>
            <a:r>
              <a:rPr lang="fr-FR" dirty="0" smtClean="0"/>
              <a:t>Ces robinets peuvent avoir plusieurs fonctions : </a:t>
            </a:r>
          </a:p>
          <a:p>
            <a:pPr marL="285750" indent="-285750" algn="just">
              <a:lnSpc>
                <a:spcPct val="150000"/>
              </a:lnSpc>
              <a:buFont typeface="Arial" panose="020B0604020202020204" pitchFamily="34" charset="0"/>
              <a:buChar char="•"/>
            </a:pPr>
            <a:r>
              <a:rPr lang="fr-FR" dirty="0" smtClean="0"/>
              <a:t>isolement d'un réservoir ;</a:t>
            </a:r>
          </a:p>
          <a:p>
            <a:pPr marL="285750" indent="-285750" algn="just">
              <a:lnSpc>
                <a:spcPct val="150000"/>
              </a:lnSpc>
              <a:buFont typeface="Arial" panose="020B0604020202020204" pitchFamily="34" charset="0"/>
              <a:buChar char="•"/>
            </a:pPr>
            <a:r>
              <a:rPr lang="fr-FR" dirty="0" smtClean="0"/>
              <a:t>sélection d'un réservoir ;</a:t>
            </a:r>
          </a:p>
          <a:p>
            <a:pPr marL="285750" indent="-285750" algn="just">
              <a:lnSpc>
                <a:spcPct val="150000"/>
              </a:lnSpc>
              <a:buFont typeface="Arial" panose="020B0604020202020204" pitchFamily="34" charset="0"/>
              <a:buChar char="•"/>
            </a:pPr>
            <a:r>
              <a:rPr lang="fr-FR" dirty="0" smtClean="0"/>
              <a:t>sur bimoteur, intercommunication (</a:t>
            </a:r>
            <a:r>
              <a:rPr lang="fr-FR" dirty="0" err="1" smtClean="0"/>
              <a:t>crossfeed</a:t>
            </a:r>
            <a:r>
              <a:rPr lang="fr-FR" dirty="0" smtClean="0"/>
              <a:t>) ; </a:t>
            </a:r>
          </a:p>
          <a:p>
            <a:pPr marL="285750" indent="-285750" algn="just">
              <a:lnSpc>
                <a:spcPct val="150000"/>
              </a:lnSpc>
              <a:buFont typeface="Arial" panose="020B0604020202020204" pitchFamily="34" charset="0"/>
              <a:buChar char="•"/>
            </a:pPr>
            <a:r>
              <a:rPr lang="fr-FR" dirty="0" smtClean="0"/>
              <a:t>ce dispositif permet, en cas de panne moteur, d'alimenter le moteur restant à partir de n'importe quel réservoir de l'avion.</a:t>
            </a:r>
          </a:p>
          <a:p>
            <a:pPr algn="just">
              <a:lnSpc>
                <a:spcPct val="150000"/>
              </a:lnSpc>
            </a:pPr>
            <a:r>
              <a:rPr lang="fr-FR" dirty="0" smtClean="0"/>
              <a:t>Sur monomoteur, les fonctions de sélection et d'isolement sont généralement commandées à partir d'un sélecteur unique.</a:t>
            </a:r>
            <a:endParaRPr lang="fr-FR" dirty="0"/>
          </a:p>
        </p:txBody>
      </p:sp>
      <p:sp>
        <p:nvSpPr>
          <p:cNvPr id="6" name="Rectangle 5"/>
          <p:cNvSpPr/>
          <p:nvPr/>
        </p:nvSpPr>
        <p:spPr>
          <a:xfrm>
            <a:off x="5488976" y="705600"/>
            <a:ext cx="1332801" cy="464871"/>
          </a:xfrm>
          <a:prstGeom prst="rect">
            <a:avLst/>
          </a:prstGeom>
        </p:spPr>
        <p:txBody>
          <a:bodyPr wrap="none">
            <a:spAutoFit/>
          </a:bodyPr>
          <a:lstStyle/>
          <a:p>
            <a:pPr algn="just">
              <a:lnSpc>
                <a:spcPct val="150000"/>
              </a:lnSpc>
            </a:pPr>
            <a:r>
              <a:rPr lang="fr-FR" b="1" dirty="0" smtClean="0"/>
              <a:t>Les robinets</a:t>
            </a:r>
          </a:p>
        </p:txBody>
      </p:sp>
      <p:sp>
        <p:nvSpPr>
          <p:cNvPr id="7" name="Rectangle 6"/>
          <p:cNvSpPr/>
          <p:nvPr/>
        </p:nvSpPr>
        <p:spPr>
          <a:xfrm>
            <a:off x="4170986" y="251752"/>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Tree>
    <p:extLst>
      <p:ext uri="{BB962C8B-B14F-4D97-AF65-F5344CB8AC3E}">
        <p14:creationId xmlns:p14="http://schemas.microsoft.com/office/powerpoint/2010/main" val="29997046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05529" y="1506947"/>
            <a:ext cx="7872413"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Les crépines sont des filtres à grosses mailles installés dans les réservoirs au point de départ de la tuyauterie carburant : </a:t>
            </a:r>
          </a:p>
          <a:p>
            <a:pPr algn="just">
              <a:lnSpc>
                <a:spcPct val="150000"/>
              </a:lnSpc>
            </a:pPr>
            <a:r>
              <a:rPr lang="fr-FR" dirty="0" smtClean="0"/>
              <a:t>Ils sont destinés à éviter que des corps étrangers ne s'introduisent dans le circuit carburant.</a:t>
            </a:r>
          </a:p>
        </p:txBody>
      </p:sp>
      <p:sp>
        <p:nvSpPr>
          <p:cNvPr id="5" name="Rectangle 4"/>
          <p:cNvSpPr/>
          <p:nvPr/>
        </p:nvSpPr>
        <p:spPr>
          <a:xfrm>
            <a:off x="5178569" y="821768"/>
            <a:ext cx="2476127"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crépines et les filtres</a:t>
            </a:r>
          </a:p>
        </p:txBody>
      </p:sp>
      <p:sp>
        <p:nvSpPr>
          <p:cNvPr id="6" name="Rectangle 5"/>
          <p:cNvSpPr/>
          <p:nvPr/>
        </p:nvSpPr>
        <p:spPr>
          <a:xfrm>
            <a:off x="4170986" y="251752"/>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pic>
        <p:nvPicPr>
          <p:cNvPr id="3" name="Image 2"/>
          <p:cNvPicPr>
            <a:picLocks noChangeAspect="1"/>
          </p:cNvPicPr>
          <p:nvPr/>
        </p:nvPicPr>
        <p:blipFill>
          <a:blip r:embed="rId2"/>
          <a:stretch>
            <a:fillRect/>
          </a:stretch>
        </p:blipFill>
        <p:spPr>
          <a:xfrm>
            <a:off x="9352869" y="2028144"/>
            <a:ext cx="2543175" cy="1800225"/>
          </a:xfrm>
          <a:prstGeom prst="rect">
            <a:avLst/>
          </a:prstGeom>
        </p:spPr>
      </p:pic>
      <p:sp>
        <p:nvSpPr>
          <p:cNvPr id="7" name="Rectangle 6"/>
          <p:cNvSpPr/>
          <p:nvPr/>
        </p:nvSpPr>
        <p:spPr>
          <a:xfrm>
            <a:off x="576942" y="4523071"/>
            <a:ext cx="8000999"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a:t>Des filtres à mailles fines sont installés en amont des carburateurs ou des dispositifs d'injection: </a:t>
            </a:r>
            <a:endParaRPr lang="fr-FR" dirty="0" smtClean="0"/>
          </a:p>
          <a:p>
            <a:pPr algn="just">
              <a:lnSpc>
                <a:spcPct val="150000"/>
              </a:lnSpc>
            </a:pPr>
            <a:r>
              <a:rPr lang="fr-FR" dirty="0" smtClean="0"/>
              <a:t>Ils </a:t>
            </a:r>
            <a:r>
              <a:rPr lang="fr-FR" dirty="0"/>
              <a:t>ont pour fonction de retenir les particules fines.</a:t>
            </a:r>
          </a:p>
        </p:txBody>
      </p:sp>
    </p:spTree>
    <p:extLst>
      <p:ext uri="{BB962C8B-B14F-4D97-AF65-F5344CB8AC3E}">
        <p14:creationId xmlns:p14="http://schemas.microsoft.com/office/powerpoint/2010/main" val="19785230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6879" y="1509563"/>
            <a:ext cx="6472052"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 carburant est stocké dans des réservoirs pouvant être situés à différents endroits : </a:t>
            </a:r>
          </a:p>
          <a:p>
            <a:pPr marL="285750" indent="-285750">
              <a:lnSpc>
                <a:spcPct val="150000"/>
              </a:lnSpc>
              <a:buFont typeface="Arial" panose="020B0604020202020204" pitchFamily="34" charset="0"/>
              <a:buChar char="•"/>
            </a:pPr>
            <a:r>
              <a:rPr lang="fr-FR" dirty="0" smtClean="0"/>
              <a:t>dans les ailes ;</a:t>
            </a:r>
          </a:p>
          <a:p>
            <a:pPr marL="285750" indent="-285750">
              <a:lnSpc>
                <a:spcPct val="150000"/>
              </a:lnSpc>
              <a:buFont typeface="Arial" panose="020B0604020202020204" pitchFamily="34" charset="0"/>
              <a:buChar char="•"/>
            </a:pPr>
            <a:r>
              <a:rPr lang="fr-FR" dirty="0" smtClean="0"/>
              <a:t>dans le fuselage ;</a:t>
            </a:r>
          </a:p>
          <a:p>
            <a:pPr marL="285750" indent="-285750">
              <a:lnSpc>
                <a:spcPct val="150000"/>
              </a:lnSpc>
              <a:buFont typeface="Arial" panose="020B0604020202020204" pitchFamily="34" charset="0"/>
              <a:buChar char="•"/>
            </a:pPr>
            <a:r>
              <a:rPr lang="fr-FR" dirty="0" smtClean="0"/>
              <a:t>rapportés en bouts d'aile (</a:t>
            </a:r>
            <a:r>
              <a:rPr lang="fr-FR" dirty="0" err="1" smtClean="0"/>
              <a:t>wing</a:t>
            </a:r>
            <a:r>
              <a:rPr lang="fr-FR" dirty="0" smtClean="0"/>
              <a:t> tip tank).</a:t>
            </a:r>
          </a:p>
        </p:txBody>
      </p:sp>
      <p:sp>
        <p:nvSpPr>
          <p:cNvPr id="5" name="Rectangle 4"/>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pic>
        <p:nvPicPr>
          <p:cNvPr id="6" name="Image 5"/>
          <p:cNvPicPr>
            <a:picLocks noChangeAspect="1"/>
          </p:cNvPicPr>
          <p:nvPr/>
        </p:nvPicPr>
        <p:blipFill>
          <a:blip r:embed="rId2"/>
          <a:stretch>
            <a:fillRect/>
          </a:stretch>
        </p:blipFill>
        <p:spPr>
          <a:xfrm>
            <a:off x="6726510" y="1707147"/>
            <a:ext cx="5294160" cy="3561899"/>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8" name="Rectangle 7"/>
          <p:cNvSpPr/>
          <p:nvPr/>
        </p:nvSpPr>
        <p:spPr>
          <a:xfrm>
            <a:off x="106879" y="3928294"/>
            <a:ext cx="6472052"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Ces réservoirs peuvent être de différents types :</a:t>
            </a:r>
          </a:p>
          <a:p>
            <a:pPr marL="285750" indent="-285750">
              <a:lnSpc>
                <a:spcPct val="150000"/>
              </a:lnSpc>
              <a:buFont typeface="Arial" panose="020B0604020202020204" pitchFamily="34" charset="0"/>
              <a:buChar char="•"/>
            </a:pPr>
            <a:r>
              <a:rPr lang="fr-FR" dirty="0" smtClean="0"/>
              <a:t>métalliques ;</a:t>
            </a:r>
          </a:p>
          <a:p>
            <a:pPr marL="285750" indent="-285750">
              <a:lnSpc>
                <a:spcPct val="150000"/>
              </a:lnSpc>
              <a:buFont typeface="Arial" panose="020B0604020202020204" pitchFamily="34" charset="0"/>
              <a:buChar char="•"/>
            </a:pPr>
            <a:r>
              <a:rPr lang="fr-FR" dirty="0" smtClean="0"/>
              <a:t>souples ;</a:t>
            </a:r>
          </a:p>
          <a:p>
            <a:pPr marL="285750" indent="-285750">
              <a:lnSpc>
                <a:spcPct val="150000"/>
              </a:lnSpc>
              <a:buFont typeface="Arial" panose="020B0604020202020204" pitchFamily="34" charset="0"/>
              <a:buChar char="•"/>
            </a:pPr>
            <a:r>
              <a:rPr lang="fr-FR" dirty="0" smtClean="0"/>
              <a:t>structuraux.</a:t>
            </a:r>
          </a:p>
        </p:txBody>
      </p:sp>
      <p:sp>
        <p:nvSpPr>
          <p:cNvPr id="9" name="Rectangle 8"/>
          <p:cNvSpPr/>
          <p:nvPr/>
        </p:nvSpPr>
        <p:spPr>
          <a:xfrm>
            <a:off x="106879" y="5931526"/>
            <a:ext cx="11754337" cy="5078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 remplissage des réservoirs des avions équipés de moteurs à pistons s'effectue par gravité à l'aide d'un pistolet.</a:t>
            </a:r>
            <a:endParaRPr lang="fr-FR" dirty="0"/>
          </a:p>
        </p:txBody>
      </p:sp>
    </p:spTree>
    <p:extLst>
      <p:ext uri="{BB962C8B-B14F-4D97-AF65-F5344CB8AC3E}">
        <p14:creationId xmlns:p14="http://schemas.microsoft.com/office/powerpoint/2010/main" val="40461018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0424" y="4856788"/>
            <a:ext cx="10418619" cy="171136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Réservoirs métalliques</a:t>
            </a:r>
          </a:p>
          <a:p>
            <a:pPr algn="just">
              <a:lnSpc>
                <a:spcPct val="150000"/>
              </a:lnSpc>
            </a:pPr>
            <a:r>
              <a:rPr lang="fr-FR" dirty="0" smtClean="0"/>
              <a:t>Ces réservoirs sont en alliage léger. </a:t>
            </a:r>
          </a:p>
          <a:p>
            <a:pPr algn="just">
              <a:lnSpc>
                <a:spcPct val="150000"/>
              </a:lnSpc>
            </a:pPr>
            <a:r>
              <a:rPr lang="fr-FR" dirty="0" smtClean="0"/>
              <a:t>Ils sont fixés dans la structure et peuvent être situés dans les ailes, le fuselage ou rapportés en bout d'aile. </a:t>
            </a:r>
          </a:p>
          <a:p>
            <a:pPr algn="just">
              <a:lnSpc>
                <a:spcPct val="150000"/>
              </a:lnSpc>
            </a:pPr>
            <a:r>
              <a:rPr lang="fr-FR" dirty="0" smtClean="0"/>
              <a:t>Dans ce cas, ils ont une forme aérodynamique.</a:t>
            </a:r>
            <a:endParaRPr lang="fr-FR" dirty="0"/>
          </a:p>
        </p:txBody>
      </p:sp>
      <p:pic>
        <p:nvPicPr>
          <p:cNvPr id="5" name="Image 4"/>
          <p:cNvPicPr>
            <a:picLocks noChangeAspect="1"/>
          </p:cNvPicPr>
          <p:nvPr/>
        </p:nvPicPr>
        <p:blipFill>
          <a:blip r:embed="rId2"/>
          <a:stretch>
            <a:fillRect/>
          </a:stretch>
        </p:blipFill>
        <p:spPr>
          <a:xfrm>
            <a:off x="7137469" y="1521096"/>
            <a:ext cx="4094223" cy="3184761"/>
          </a:xfrm>
          <a:prstGeom prst="rect">
            <a:avLst/>
          </a:prstGeom>
        </p:spPr>
      </p:pic>
      <p:pic>
        <p:nvPicPr>
          <p:cNvPr id="6" name="Image 5"/>
          <p:cNvPicPr>
            <a:picLocks noChangeAspect="1"/>
          </p:cNvPicPr>
          <p:nvPr/>
        </p:nvPicPr>
        <p:blipFill>
          <a:blip r:embed="rId3"/>
          <a:stretch>
            <a:fillRect/>
          </a:stretch>
        </p:blipFill>
        <p:spPr>
          <a:xfrm>
            <a:off x="1668385" y="1405051"/>
            <a:ext cx="3645232" cy="3300806"/>
          </a:xfrm>
          <a:prstGeom prst="rect">
            <a:avLst/>
          </a:prstGeom>
        </p:spPr>
      </p:pic>
      <p:sp>
        <p:nvSpPr>
          <p:cNvPr id="7" name="Rectangle 6"/>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8" name="Rectangle 7"/>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Tree>
    <p:extLst>
      <p:ext uri="{BB962C8B-B14F-4D97-AF65-F5344CB8AC3E}">
        <p14:creationId xmlns:p14="http://schemas.microsoft.com/office/powerpoint/2010/main" val="1317035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527880" y="1478817"/>
            <a:ext cx="5232240" cy="4213681"/>
          </a:xfrm>
          <a:prstGeom prst="rect">
            <a:avLst/>
          </a:prstGeom>
        </p:spPr>
      </p:pic>
      <p:sp>
        <p:nvSpPr>
          <p:cNvPr id="5" name="Rectangle 4"/>
          <p:cNvSpPr/>
          <p:nvPr/>
        </p:nvSpPr>
        <p:spPr>
          <a:xfrm>
            <a:off x="269174" y="2985492"/>
            <a:ext cx="6096000" cy="133882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nSpc>
                <a:spcPct val="150000"/>
              </a:lnSpc>
              <a:buFont typeface="Wingdings" panose="05000000000000000000" pitchFamily="2" charset="2"/>
              <a:buChar char="§"/>
            </a:pPr>
            <a:r>
              <a:rPr lang="fr-FR" dirty="0" smtClean="0"/>
              <a:t>Constitués de nylon ou de tergal enduit de caoutchouc,</a:t>
            </a:r>
          </a:p>
          <a:p>
            <a:pPr marL="285750" indent="-285750">
              <a:lnSpc>
                <a:spcPct val="150000"/>
              </a:lnSpc>
              <a:buFont typeface="Wingdings" panose="05000000000000000000" pitchFamily="2" charset="2"/>
              <a:buChar char="§"/>
            </a:pPr>
            <a:r>
              <a:rPr lang="fr-FR" dirty="0" smtClean="0"/>
              <a:t>ils sont fixés à la structure par des pions. </a:t>
            </a:r>
          </a:p>
          <a:p>
            <a:pPr marL="285750" indent="-285750">
              <a:lnSpc>
                <a:spcPct val="150000"/>
              </a:lnSpc>
              <a:buFont typeface="Wingdings" panose="05000000000000000000" pitchFamily="2" charset="2"/>
              <a:buChar char="§"/>
            </a:pPr>
            <a:r>
              <a:rPr lang="fr-FR" dirty="0" smtClean="0"/>
              <a:t>On peut les rencontrer dans le fuselage ou dans la voilure.</a:t>
            </a:r>
            <a:endParaRPr lang="fr-FR" dirty="0"/>
          </a:p>
        </p:txBody>
      </p:sp>
      <p:sp>
        <p:nvSpPr>
          <p:cNvPr id="7" name="Rectangle 6"/>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8" name="Rectangle 7"/>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9" name="Rectangle 8"/>
          <p:cNvSpPr/>
          <p:nvPr/>
        </p:nvSpPr>
        <p:spPr>
          <a:xfrm>
            <a:off x="2524671" y="1830414"/>
            <a:ext cx="1917513" cy="369332"/>
          </a:xfrm>
          <a:prstGeom prst="rect">
            <a:avLst/>
          </a:prstGeom>
        </p:spPr>
        <p:txBody>
          <a:bodyPr wrap="none">
            <a:spAutoFit/>
          </a:bodyPr>
          <a:lstStyle/>
          <a:p>
            <a:r>
              <a:rPr lang="fr-FR" dirty="0" smtClean="0"/>
              <a:t>Réservoirs souples</a:t>
            </a:r>
          </a:p>
        </p:txBody>
      </p:sp>
    </p:spTree>
    <p:extLst>
      <p:ext uri="{BB962C8B-B14F-4D97-AF65-F5344CB8AC3E}">
        <p14:creationId xmlns:p14="http://schemas.microsoft.com/office/powerpoint/2010/main" val="2641039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743040" y="2106186"/>
            <a:ext cx="5448960" cy="2871200"/>
          </a:xfrm>
          <a:prstGeom prst="rect">
            <a:avLst/>
          </a:prstGeom>
        </p:spPr>
      </p:pic>
      <p:sp>
        <p:nvSpPr>
          <p:cNvPr id="4" name="Rectangle 3"/>
          <p:cNvSpPr/>
          <p:nvPr/>
        </p:nvSpPr>
        <p:spPr>
          <a:xfrm>
            <a:off x="458107" y="1736946"/>
            <a:ext cx="6096000" cy="397031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buFont typeface="Arial" panose="020B0604020202020204" pitchFamily="34" charset="0"/>
              <a:buChar char="•"/>
            </a:pPr>
            <a:r>
              <a:rPr lang="fr-FR" dirty="0" smtClean="0"/>
              <a:t>La structure de la voilure est utilisée comme réservoir dont les parois sont constituées </a:t>
            </a:r>
          </a:p>
          <a:p>
            <a:pPr marL="742950" lvl="1" indent="-285750">
              <a:buFont typeface="Courier New" panose="02070309020205020404" pitchFamily="49" charset="0"/>
              <a:buChar char="o"/>
            </a:pPr>
            <a:r>
              <a:rPr lang="fr-FR" dirty="0" smtClean="0"/>
              <a:t>de l'extrados, </a:t>
            </a:r>
          </a:p>
          <a:p>
            <a:pPr marL="742950" lvl="1" indent="-285750">
              <a:buFont typeface="Courier New" panose="02070309020205020404" pitchFamily="49" charset="0"/>
              <a:buChar char="o"/>
            </a:pPr>
            <a:r>
              <a:rPr lang="fr-FR" dirty="0" smtClean="0"/>
              <a:t>de l'intrados et de </a:t>
            </a:r>
            <a:r>
              <a:rPr lang="fr-FR" dirty="0"/>
              <a:t>deux nervures étanches. </a:t>
            </a:r>
            <a:endParaRPr lang="fr-FR" dirty="0" smtClean="0"/>
          </a:p>
          <a:p>
            <a:pPr marL="742950" lvl="1" indent="-285750">
              <a:buFont typeface="Courier New" panose="02070309020205020404" pitchFamily="49" charset="0"/>
              <a:buChar char="o"/>
            </a:pPr>
            <a:r>
              <a:rPr lang="fr-FR" dirty="0" smtClean="0"/>
              <a:t>L'étanchéité </a:t>
            </a:r>
            <a:r>
              <a:rPr lang="fr-FR" dirty="0"/>
              <a:t>est assurée par des mastics.</a:t>
            </a:r>
          </a:p>
          <a:p>
            <a:endParaRPr lang="fr-FR" dirty="0" smtClean="0"/>
          </a:p>
          <a:p>
            <a:pPr marL="285750" indent="-285750">
              <a:buFont typeface="Arial" panose="020B0604020202020204" pitchFamily="34" charset="0"/>
              <a:buChar char="•"/>
            </a:pPr>
            <a:r>
              <a:rPr lang="fr-FR" dirty="0" smtClean="0"/>
              <a:t>Ces réservoirs ont l'avantage </a:t>
            </a:r>
          </a:p>
          <a:p>
            <a:pPr marL="742950" lvl="1" indent="-285750">
              <a:buFont typeface="Courier New" panose="02070309020205020404" pitchFamily="49" charset="0"/>
              <a:buChar char="o"/>
            </a:pPr>
            <a:r>
              <a:rPr lang="fr-FR" dirty="0" smtClean="0"/>
              <a:t>d'être plus légers,</a:t>
            </a:r>
          </a:p>
          <a:p>
            <a:pPr marL="742950" lvl="1" indent="-285750">
              <a:buFont typeface="Courier New" panose="02070309020205020404" pitchFamily="49" charset="0"/>
              <a:buChar char="o"/>
            </a:pPr>
            <a:r>
              <a:rPr lang="fr-FR" dirty="0" smtClean="0"/>
              <a:t> aucun équipement n'étant ajouté dans la structure.</a:t>
            </a:r>
          </a:p>
          <a:p>
            <a:pPr marL="285750" indent="-285750">
              <a:buFont typeface="Arial" panose="020B0604020202020204" pitchFamily="34" charset="0"/>
              <a:buChar char="•"/>
            </a:pPr>
            <a:r>
              <a:rPr lang="fr-FR" dirty="0" smtClean="0"/>
              <a:t>Les réservoirs sont équipés de différents dispositifs, qui permettent d'assurer une alimentation en carburant fiable :</a:t>
            </a:r>
          </a:p>
          <a:p>
            <a:pPr marL="742950" lvl="1" indent="-285750">
              <a:buFont typeface="Courier New" panose="02070309020205020404" pitchFamily="49" charset="0"/>
              <a:buChar char="o"/>
            </a:pPr>
            <a:r>
              <a:rPr lang="fr-FR" dirty="0" smtClean="0"/>
              <a:t> mise à l'air libre, </a:t>
            </a:r>
          </a:p>
          <a:p>
            <a:pPr marL="742950" lvl="1" indent="-285750">
              <a:buFont typeface="Courier New" panose="02070309020205020404" pitchFamily="49" charset="0"/>
              <a:buChar char="o"/>
            </a:pPr>
            <a:r>
              <a:rPr lang="fr-FR" dirty="0" smtClean="0"/>
              <a:t>puisards et purges.</a:t>
            </a:r>
          </a:p>
          <a:p>
            <a:pPr marL="285750" indent="-285750">
              <a:buFont typeface="Arial" panose="020B0604020202020204" pitchFamily="34" charset="0"/>
              <a:buChar char="•"/>
            </a:pPr>
            <a:endParaRPr lang="fr-FR" dirty="0"/>
          </a:p>
        </p:txBody>
      </p:sp>
      <p:sp>
        <p:nvSpPr>
          <p:cNvPr id="6" name="Rectangle 5"/>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8" name="Rectangle 7"/>
          <p:cNvSpPr/>
          <p:nvPr/>
        </p:nvSpPr>
        <p:spPr>
          <a:xfrm>
            <a:off x="2452192" y="1208315"/>
            <a:ext cx="2274084" cy="369332"/>
          </a:xfrm>
          <a:prstGeom prst="rect">
            <a:avLst/>
          </a:prstGeom>
        </p:spPr>
        <p:txBody>
          <a:bodyPr wrap="none">
            <a:spAutoFit/>
          </a:bodyPr>
          <a:lstStyle/>
          <a:p>
            <a:r>
              <a:rPr lang="fr-FR" dirty="0" smtClean="0"/>
              <a:t>Réservoirs structuraux</a:t>
            </a:r>
          </a:p>
        </p:txBody>
      </p:sp>
    </p:spTree>
    <p:extLst>
      <p:ext uri="{BB962C8B-B14F-4D97-AF65-F5344CB8AC3E}">
        <p14:creationId xmlns:p14="http://schemas.microsoft.com/office/powerpoint/2010/main" val="2871106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b="28129"/>
          <a:stretch/>
        </p:blipFill>
        <p:spPr>
          <a:xfrm>
            <a:off x="2374397" y="1825625"/>
            <a:ext cx="7443205" cy="3127375"/>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718457" y="5212808"/>
            <a:ext cx="10918372"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Les nervures limitent le ballottement de la masse de carburant; </a:t>
            </a:r>
            <a:endParaRPr lang="fr-FR" dirty="0" smtClean="0"/>
          </a:p>
          <a:p>
            <a:r>
              <a:rPr lang="fr-FR" dirty="0" smtClean="0"/>
              <a:t>des </a:t>
            </a:r>
            <a:r>
              <a:rPr lang="fr-FR" dirty="0"/>
              <a:t>« clapets tops </a:t>
            </a:r>
            <a:r>
              <a:rPr lang="fr-FR" dirty="0" smtClean="0"/>
              <a:t>» installés </a:t>
            </a:r>
            <a:r>
              <a:rPr lang="fr-FR" dirty="0"/>
              <a:t>å leur partie inférieure </a:t>
            </a:r>
            <a:r>
              <a:rPr lang="fr-FR" dirty="0" smtClean="0"/>
              <a:t>empêchent l’écoulement </a:t>
            </a:r>
            <a:r>
              <a:rPr lang="fr-FR" dirty="0"/>
              <a:t>du carburant vers </a:t>
            </a:r>
            <a:r>
              <a:rPr lang="fr-FR" dirty="0" smtClean="0"/>
              <a:t>l’extrémité </a:t>
            </a:r>
            <a:r>
              <a:rPr lang="fr-FR" dirty="0"/>
              <a:t>de </a:t>
            </a:r>
            <a:r>
              <a:rPr lang="fr-FR" dirty="0" smtClean="0"/>
              <a:t>l’aile </a:t>
            </a:r>
            <a:r>
              <a:rPr lang="fr-FR" dirty="0"/>
              <a:t>et évitent le </a:t>
            </a:r>
            <a:r>
              <a:rPr lang="fr-FR" dirty="0" smtClean="0"/>
              <a:t>désamorçage </a:t>
            </a:r>
            <a:r>
              <a:rPr lang="fr-FR" dirty="0"/>
              <a:t>des pompes.</a:t>
            </a:r>
          </a:p>
        </p:txBody>
      </p:sp>
      <p:sp>
        <p:nvSpPr>
          <p:cNvPr id="6" name="Rectangle 5"/>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8" name="Rectangle 7"/>
          <p:cNvSpPr/>
          <p:nvPr/>
        </p:nvSpPr>
        <p:spPr>
          <a:xfrm>
            <a:off x="5040601" y="1196485"/>
            <a:ext cx="2274084" cy="369332"/>
          </a:xfrm>
          <a:prstGeom prst="rect">
            <a:avLst/>
          </a:prstGeom>
        </p:spPr>
        <p:txBody>
          <a:bodyPr wrap="none">
            <a:spAutoFit/>
          </a:bodyPr>
          <a:lstStyle/>
          <a:p>
            <a:r>
              <a:rPr lang="fr-FR" dirty="0" smtClean="0"/>
              <a:t>Réservoirs structuraux</a:t>
            </a:r>
          </a:p>
        </p:txBody>
      </p:sp>
    </p:spTree>
    <p:extLst>
      <p:ext uri="{BB962C8B-B14F-4D97-AF65-F5344CB8AC3E}">
        <p14:creationId xmlns:p14="http://schemas.microsoft.com/office/powerpoint/2010/main" val="22358669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496155" y="1175963"/>
            <a:ext cx="7221461" cy="3441472"/>
          </a:xfrm>
          <a:prstGeom prst="rect">
            <a:avLst/>
          </a:prstGeom>
        </p:spPr>
      </p:pic>
      <p:sp>
        <p:nvSpPr>
          <p:cNvPr id="5" name="Rectangle 4"/>
          <p:cNvSpPr/>
          <p:nvPr/>
        </p:nvSpPr>
        <p:spPr>
          <a:xfrm>
            <a:off x="468086" y="4751726"/>
            <a:ext cx="11277600"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a:t>
            </a:r>
            <a:r>
              <a:rPr lang="fr-FR" dirty="0" err="1"/>
              <a:t>accés</a:t>
            </a:r>
            <a:r>
              <a:rPr lang="fr-FR" dirty="0"/>
              <a:t> aux équipements et aux canalisations des réservoirs structuraux est obtenu par :</a:t>
            </a:r>
          </a:p>
          <a:p>
            <a:pPr marL="285750" indent="-285750">
              <a:buFont typeface="Arial" panose="020B0604020202020204" pitchFamily="34" charset="0"/>
              <a:buChar char="•"/>
            </a:pPr>
            <a:r>
              <a:rPr lang="fr-FR" dirty="0" smtClean="0"/>
              <a:t>des </a:t>
            </a:r>
            <a:r>
              <a:rPr lang="fr-FR" dirty="0"/>
              <a:t>portes de visites situées </a:t>
            </a:r>
            <a:r>
              <a:rPr lang="fr-FR" dirty="0" smtClean="0"/>
              <a:t>a l’intrados </a:t>
            </a:r>
            <a:r>
              <a:rPr lang="fr-FR" dirty="0"/>
              <a:t>de </a:t>
            </a:r>
            <a:r>
              <a:rPr lang="fr-FR" dirty="0" smtClean="0"/>
              <a:t>l’aile </a:t>
            </a:r>
            <a:r>
              <a:rPr lang="fr-FR" dirty="0"/>
              <a:t>;</a:t>
            </a:r>
          </a:p>
          <a:p>
            <a:pPr marL="285750" indent="-285750">
              <a:buFont typeface="Arial" panose="020B0604020202020204" pitchFamily="34" charset="0"/>
              <a:buChar char="•"/>
            </a:pPr>
            <a:r>
              <a:rPr lang="fr-FR" dirty="0" smtClean="0"/>
              <a:t>des </a:t>
            </a:r>
            <a:r>
              <a:rPr lang="fr-FR" dirty="0"/>
              <a:t>découpes de nervures ;</a:t>
            </a:r>
          </a:p>
          <a:p>
            <a:pPr marL="285750" indent="-285750">
              <a:buFont typeface="Arial" panose="020B0604020202020204" pitchFamily="34" charset="0"/>
              <a:buChar char="•"/>
            </a:pPr>
            <a:r>
              <a:rPr lang="fr-FR" dirty="0" smtClean="0"/>
              <a:t>des panneaux </a:t>
            </a:r>
            <a:r>
              <a:rPr lang="fr-FR" dirty="0"/>
              <a:t>inter-nervures démontables pour les sections non accessibles par les portes de visite.</a:t>
            </a:r>
          </a:p>
          <a:p>
            <a:r>
              <a:rPr lang="fr-FR" dirty="0" smtClean="0"/>
              <a:t>Les </a:t>
            </a:r>
            <a:r>
              <a:rPr lang="fr-FR" dirty="0"/>
              <a:t>clapets «purges » sont situés aux points les plus bas des réservoirs et permettent de vidanger </a:t>
            </a:r>
            <a:r>
              <a:rPr lang="fr-FR" dirty="0" smtClean="0"/>
              <a:t>l’eau </a:t>
            </a:r>
            <a:r>
              <a:rPr lang="fr-FR" dirty="0"/>
              <a:t>accumulée ainsi que le </a:t>
            </a:r>
            <a:r>
              <a:rPr lang="fr-FR" dirty="0" smtClean="0"/>
              <a:t>kérosène </a:t>
            </a:r>
            <a:r>
              <a:rPr lang="fr-FR" dirty="0"/>
              <a:t>non </a:t>
            </a:r>
            <a:r>
              <a:rPr lang="fr-FR" dirty="0" err="1"/>
              <a:t>pompable</a:t>
            </a:r>
            <a:r>
              <a:rPr lang="fr-FR" dirty="0"/>
              <a:t> (fonds de réservoirs).</a:t>
            </a:r>
          </a:p>
        </p:txBody>
      </p:sp>
      <p:sp>
        <p:nvSpPr>
          <p:cNvPr id="6" name="Rectangle 5"/>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8" name="Rectangle 7"/>
          <p:cNvSpPr/>
          <p:nvPr/>
        </p:nvSpPr>
        <p:spPr>
          <a:xfrm>
            <a:off x="5040601" y="1196485"/>
            <a:ext cx="2274084" cy="369332"/>
          </a:xfrm>
          <a:prstGeom prst="rect">
            <a:avLst/>
          </a:prstGeom>
        </p:spPr>
        <p:txBody>
          <a:bodyPr wrap="none">
            <a:spAutoFit/>
          </a:bodyPr>
          <a:lstStyle/>
          <a:p>
            <a:r>
              <a:rPr lang="fr-FR" dirty="0" smtClean="0"/>
              <a:t>Réservoirs structuraux</a:t>
            </a:r>
          </a:p>
        </p:txBody>
      </p:sp>
    </p:spTree>
    <p:extLst>
      <p:ext uri="{BB962C8B-B14F-4D97-AF65-F5344CB8AC3E}">
        <p14:creationId xmlns:p14="http://schemas.microsoft.com/office/powerpoint/2010/main" val="3358485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idx="1"/>
          </p:nvPr>
        </p:nvPicPr>
        <p:blipFill>
          <a:blip r:embed="rId2"/>
          <a:stretch>
            <a:fillRect/>
          </a:stretch>
        </p:blipFill>
        <p:spPr>
          <a:xfrm>
            <a:off x="2640490" y="1044668"/>
            <a:ext cx="7176772" cy="2791867"/>
          </a:xfrm>
          <a:prstGeom prst="rect">
            <a:avLst/>
          </a:prstGeom>
        </p:spPr>
      </p:pic>
      <p:pic>
        <p:nvPicPr>
          <p:cNvPr id="5" name="Image 4"/>
          <p:cNvPicPr>
            <a:picLocks noChangeAspect="1"/>
          </p:cNvPicPr>
          <p:nvPr/>
        </p:nvPicPr>
        <p:blipFill>
          <a:blip r:embed="rId3"/>
          <a:stretch>
            <a:fillRect/>
          </a:stretch>
        </p:blipFill>
        <p:spPr>
          <a:xfrm>
            <a:off x="2640490" y="3934507"/>
            <a:ext cx="7176772" cy="2796074"/>
          </a:xfrm>
          <a:prstGeom prst="rect">
            <a:avLst/>
          </a:prstGeom>
        </p:spPr>
      </p:pic>
      <p:sp>
        <p:nvSpPr>
          <p:cNvPr id="6" name="Rectangle 5"/>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Tree>
    <p:extLst>
      <p:ext uri="{BB962C8B-B14F-4D97-AF65-F5344CB8AC3E}">
        <p14:creationId xmlns:p14="http://schemas.microsoft.com/office/powerpoint/2010/main" val="832513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35429" y="1407660"/>
            <a:ext cx="8164286"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Il existe deux grandes familles de moteurs à pistons pour avions : </a:t>
            </a:r>
          </a:p>
          <a:p>
            <a:pPr marL="285750" indent="-285750">
              <a:buFont typeface="Arial" panose="020B0604020202020204" pitchFamily="34" charset="0"/>
              <a:buChar char="•"/>
            </a:pPr>
            <a:r>
              <a:rPr lang="fr-FR" dirty="0" smtClean="0"/>
              <a:t>les moteurs à essence</a:t>
            </a:r>
          </a:p>
          <a:p>
            <a:pPr marL="285750" indent="-285750">
              <a:buFont typeface="Arial" panose="020B0604020202020204" pitchFamily="34" charset="0"/>
              <a:buChar char="•"/>
            </a:pPr>
            <a:r>
              <a:rPr lang="fr-FR" dirty="0" smtClean="0"/>
              <a:t>les moteurs diesel.</a:t>
            </a:r>
          </a:p>
          <a:p>
            <a:endParaRPr lang="fr-FR" dirty="0" smtClean="0"/>
          </a:p>
          <a:p>
            <a:r>
              <a:rPr lang="fr-FR" b="1" dirty="0" smtClean="0"/>
              <a:t>Les moteurs à essence peuvent utiliser deux types de carburants :</a:t>
            </a:r>
          </a:p>
          <a:p>
            <a:pPr marL="285750" indent="-285750">
              <a:buFont typeface="Arial" panose="020B0604020202020204" pitchFamily="34" charset="0"/>
              <a:buChar char="•"/>
            </a:pPr>
            <a:r>
              <a:rPr lang="fr-FR" dirty="0" smtClean="0"/>
              <a:t>AVGAS (Aviation Gazoline) </a:t>
            </a:r>
          </a:p>
          <a:p>
            <a:pPr marL="285750" indent="-285750">
              <a:buFont typeface="Arial" panose="020B0604020202020204" pitchFamily="34" charset="0"/>
              <a:buChar char="•"/>
            </a:pPr>
            <a:r>
              <a:rPr lang="fr-FR" dirty="0" smtClean="0"/>
              <a:t>MOGAS (</a:t>
            </a:r>
            <a:r>
              <a:rPr lang="fr-FR" dirty="0" err="1" smtClean="0"/>
              <a:t>Motor</a:t>
            </a:r>
            <a:r>
              <a:rPr lang="fr-FR" dirty="0" smtClean="0"/>
              <a:t> Gazoline): c'est-à-dire l'essence automobile. </a:t>
            </a:r>
          </a:p>
          <a:p>
            <a:endParaRPr lang="fr-FR" dirty="0" smtClean="0"/>
          </a:p>
          <a:p>
            <a:r>
              <a:rPr lang="fr-FR" dirty="0" smtClean="0"/>
              <a:t>Pour pouvoir utiliser le MOGAS, les moteurs certifiés pour fonctionner avec de l'AVGAS doivent avoir reçu un « </a:t>
            </a:r>
            <a:r>
              <a:rPr lang="fr-FR" dirty="0" smtClean="0"/>
              <a:t>Supplément </a:t>
            </a:r>
            <a:r>
              <a:rPr lang="fr-FR" dirty="0" smtClean="0"/>
              <a:t>Type </a:t>
            </a:r>
            <a:r>
              <a:rPr lang="fr-FR" dirty="0" err="1" smtClean="0"/>
              <a:t>Certificate</a:t>
            </a:r>
            <a:r>
              <a:rPr lang="fr-FR" dirty="0" smtClean="0"/>
              <a:t> ».</a:t>
            </a:r>
          </a:p>
          <a:p>
            <a:endParaRPr lang="fr-FR" dirty="0"/>
          </a:p>
          <a:p>
            <a:r>
              <a:rPr lang="fr-FR" b="1" dirty="0" smtClean="0"/>
              <a:t>Les moteurs diesel peuvent utiliser le gazole (« gaz </a:t>
            </a:r>
            <a:r>
              <a:rPr lang="fr-FR" b="1" dirty="0" err="1" smtClean="0"/>
              <a:t>oil</a:t>
            </a:r>
            <a:r>
              <a:rPr lang="fr-FR" b="1" dirty="0" smtClean="0"/>
              <a:t> ») et le kérosène.</a:t>
            </a:r>
          </a:p>
        </p:txBody>
      </p:sp>
      <p:sp>
        <p:nvSpPr>
          <p:cNvPr id="5" name="Rectangle 4"/>
          <p:cNvSpPr/>
          <p:nvPr/>
        </p:nvSpPr>
        <p:spPr>
          <a:xfrm>
            <a:off x="4181469" y="175320"/>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sp>
        <p:nvSpPr>
          <p:cNvPr id="6" name="Rectangle 5"/>
          <p:cNvSpPr/>
          <p:nvPr/>
        </p:nvSpPr>
        <p:spPr>
          <a:xfrm>
            <a:off x="5028851" y="661178"/>
            <a:ext cx="1891415" cy="369332"/>
          </a:xfrm>
          <a:prstGeom prst="rect">
            <a:avLst/>
          </a:prstGeom>
        </p:spPr>
        <p:txBody>
          <a:bodyPr wrap="none">
            <a:spAutoFit/>
          </a:bodyPr>
          <a:lstStyle/>
          <a:p>
            <a:r>
              <a:rPr lang="fr-FR" dirty="0" smtClean="0"/>
              <a:t>Carburants : types</a:t>
            </a:r>
          </a:p>
        </p:txBody>
      </p:sp>
      <p:pic>
        <p:nvPicPr>
          <p:cNvPr id="3" name="Image 2"/>
          <p:cNvPicPr>
            <a:picLocks noChangeAspect="1"/>
          </p:cNvPicPr>
          <p:nvPr/>
        </p:nvPicPr>
        <p:blipFill>
          <a:blip r:embed="rId2"/>
          <a:stretch>
            <a:fillRect/>
          </a:stretch>
        </p:blipFill>
        <p:spPr>
          <a:xfrm>
            <a:off x="9360354" y="1030510"/>
            <a:ext cx="1657350" cy="2762250"/>
          </a:xfrm>
          <a:prstGeom prst="rect">
            <a:avLst/>
          </a:prstGeom>
        </p:spPr>
      </p:pic>
      <p:pic>
        <p:nvPicPr>
          <p:cNvPr id="8" name="Image 7"/>
          <p:cNvPicPr>
            <a:picLocks noChangeAspect="1"/>
          </p:cNvPicPr>
          <p:nvPr/>
        </p:nvPicPr>
        <p:blipFill>
          <a:blip r:embed="rId3"/>
          <a:stretch>
            <a:fillRect/>
          </a:stretch>
        </p:blipFill>
        <p:spPr>
          <a:xfrm>
            <a:off x="2495549" y="4949480"/>
            <a:ext cx="5701393" cy="1701691"/>
          </a:xfrm>
          <a:prstGeom prst="rect">
            <a:avLst/>
          </a:prstGeom>
        </p:spPr>
      </p:pic>
    </p:spTree>
    <p:extLst>
      <p:ext uri="{BB962C8B-B14F-4D97-AF65-F5344CB8AC3E}">
        <p14:creationId xmlns:p14="http://schemas.microsoft.com/office/powerpoint/2010/main" val="21142444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36320" y="1649906"/>
            <a:ext cx="11215254"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Afin de ne pas mettre les réservoirs en dépression lorsque les moteurs sont en marche (ce qui interromprait leur alimentation en carburant), il est indispensable que l'essence consommée soit remplacée par de l'air. </a:t>
            </a:r>
          </a:p>
          <a:p>
            <a:pPr marL="285750" indent="-285750">
              <a:lnSpc>
                <a:spcPct val="150000"/>
              </a:lnSpc>
              <a:buFont typeface="Arial" panose="020B0604020202020204" pitchFamily="34" charset="0"/>
              <a:buChar char="•"/>
            </a:pPr>
            <a:r>
              <a:rPr lang="fr-FR" dirty="0" smtClean="0"/>
              <a:t>C'est l'objet des dispositifs de mise à l'air libre, qui sont connectés à la partie supérieure des réservoirs.</a:t>
            </a:r>
          </a:p>
          <a:p>
            <a:pPr marL="285750" indent="-285750">
              <a:lnSpc>
                <a:spcPct val="150000"/>
              </a:lnSpc>
              <a:buFont typeface="Arial" panose="020B0604020202020204" pitchFamily="34" charset="0"/>
              <a:buChar char="•"/>
            </a:pPr>
            <a:r>
              <a:rPr lang="fr-FR" dirty="0" smtClean="0"/>
              <a:t>Ils peuvent être situés sur les bouchons de remplissage ou déportés en bouts d'aile. </a:t>
            </a:r>
          </a:p>
          <a:p>
            <a:pPr marL="285750" indent="-285750">
              <a:lnSpc>
                <a:spcPct val="150000"/>
              </a:lnSpc>
              <a:buFont typeface="Arial" panose="020B0604020202020204" pitchFamily="34" charset="0"/>
              <a:buChar char="•"/>
            </a:pPr>
            <a:r>
              <a:rPr lang="fr-FR" dirty="0" smtClean="0"/>
              <a:t>Dans ce cas, ils sont situés à l'intrados et reliés par des canalisations à la partie supérieure des réservoirs. </a:t>
            </a:r>
          </a:p>
          <a:p>
            <a:pPr marL="285750" indent="-285750">
              <a:lnSpc>
                <a:spcPct val="150000"/>
              </a:lnSpc>
              <a:buFont typeface="Arial" panose="020B0604020202020204" pitchFamily="34" charset="0"/>
              <a:buChar char="•"/>
            </a:pPr>
            <a:r>
              <a:rPr lang="fr-FR" dirty="0" smtClean="0"/>
              <a:t>Les orifices des mises à l'air libre peuvent être orientés face au vent relatif et bénéficier ainsi d'une légère pressurisation due à la ventilation dynamique.</a:t>
            </a:r>
          </a:p>
          <a:p>
            <a:pPr>
              <a:lnSpc>
                <a:spcPct val="150000"/>
              </a:lnSpc>
            </a:pPr>
            <a:endParaRPr lang="fr-FR" dirty="0"/>
          </a:p>
          <a:p>
            <a:pPr>
              <a:lnSpc>
                <a:spcPct val="150000"/>
              </a:lnSpc>
            </a:pPr>
            <a:r>
              <a:rPr lang="fr-FR" b="1" u="sng" dirty="0" smtClean="0"/>
              <a:t> </a:t>
            </a:r>
            <a:endParaRPr lang="fr-FR" dirty="0"/>
          </a:p>
        </p:txBody>
      </p:sp>
      <p:sp>
        <p:nvSpPr>
          <p:cNvPr id="5" name="Rectangle 4"/>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6" name="Rectangle 5"/>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7" name="Rectangle 6"/>
          <p:cNvSpPr/>
          <p:nvPr/>
        </p:nvSpPr>
        <p:spPr>
          <a:xfrm>
            <a:off x="5360211" y="1148691"/>
            <a:ext cx="1767472" cy="369332"/>
          </a:xfrm>
          <a:prstGeom prst="rect">
            <a:avLst/>
          </a:prstGeom>
        </p:spPr>
        <p:txBody>
          <a:bodyPr wrap="none">
            <a:spAutoFit/>
          </a:bodyPr>
          <a:lstStyle/>
          <a:p>
            <a:r>
              <a:rPr lang="fr-FR" dirty="0" smtClean="0"/>
              <a:t> </a:t>
            </a:r>
            <a:r>
              <a:rPr lang="fr-FR" b="1" dirty="0" smtClean="0"/>
              <a:t>Mise à l'air libre</a:t>
            </a:r>
          </a:p>
        </p:txBody>
      </p:sp>
    </p:spTree>
    <p:extLst>
      <p:ext uri="{BB962C8B-B14F-4D97-AF65-F5344CB8AC3E}">
        <p14:creationId xmlns:p14="http://schemas.microsoft.com/office/powerpoint/2010/main" val="36096199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3365" y="1470521"/>
            <a:ext cx="7004957"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Il existe, au point bas des réservoirs, un petit volume situé entre le niveau du départ de la canalisation d'alimentation et le fond du réservoir. </a:t>
            </a:r>
          </a:p>
          <a:p>
            <a:pPr marL="285750" indent="-285750">
              <a:lnSpc>
                <a:spcPct val="150000"/>
              </a:lnSpc>
              <a:buFont typeface="Arial" panose="020B0604020202020204" pitchFamily="34" charset="0"/>
              <a:buChar char="•"/>
            </a:pPr>
            <a:r>
              <a:rPr lang="fr-FR" dirty="0" smtClean="0"/>
              <a:t>Cet espace, nommé « puisard », est destiné à recueillir l'eau de décantation.</a:t>
            </a:r>
          </a:p>
          <a:p>
            <a:pPr marL="285750" indent="-285750">
              <a:lnSpc>
                <a:spcPct val="150000"/>
              </a:lnSpc>
              <a:buFont typeface="Arial" panose="020B0604020202020204" pitchFamily="34" charset="0"/>
              <a:buChar char="•"/>
            </a:pPr>
            <a:r>
              <a:rPr lang="fr-FR" dirty="0" smtClean="0"/>
              <a:t> Le carburant contenu dans cet espace n'est pas utilisable.</a:t>
            </a:r>
          </a:p>
          <a:p>
            <a:pPr marL="285750" indent="-285750">
              <a:lnSpc>
                <a:spcPct val="150000"/>
              </a:lnSpc>
              <a:buFont typeface="Arial" panose="020B0604020202020204" pitchFamily="34" charset="0"/>
              <a:buChar char="•"/>
            </a:pPr>
            <a:r>
              <a:rPr lang="fr-FR" dirty="0" smtClean="0"/>
              <a:t>Le carburant inutilisable peut représenter jusqu'à 10 % de la capacité des réservoirs de certains avions légers.</a:t>
            </a:r>
          </a:p>
        </p:txBody>
      </p:sp>
      <p:sp>
        <p:nvSpPr>
          <p:cNvPr id="5" name="Rectangle 4"/>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6" name="Rectangle 5"/>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3" name="Rectangle 2"/>
          <p:cNvSpPr/>
          <p:nvPr/>
        </p:nvSpPr>
        <p:spPr>
          <a:xfrm>
            <a:off x="5370743" y="1101189"/>
            <a:ext cx="1925527" cy="369332"/>
          </a:xfrm>
          <a:prstGeom prst="rect">
            <a:avLst/>
          </a:prstGeom>
        </p:spPr>
        <p:txBody>
          <a:bodyPr wrap="none">
            <a:spAutoFit/>
          </a:bodyPr>
          <a:lstStyle/>
          <a:p>
            <a:r>
              <a:rPr lang="fr-FR" b="1" dirty="0" smtClean="0"/>
              <a:t>Puisards et purges</a:t>
            </a:r>
          </a:p>
        </p:txBody>
      </p:sp>
      <p:pic>
        <p:nvPicPr>
          <p:cNvPr id="7" name="Espace réservé du contenu 4"/>
          <p:cNvPicPr>
            <a:picLocks noGrp="1" noChangeAspect="1"/>
          </p:cNvPicPr>
          <p:nvPr>
            <p:ph idx="1"/>
          </p:nvPr>
        </p:nvPicPr>
        <p:blipFill rotWithShape="1">
          <a:blip r:embed="rId2"/>
          <a:srcRect r="30982"/>
          <a:stretch/>
        </p:blipFill>
        <p:spPr>
          <a:xfrm>
            <a:off x="7396597" y="2117128"/>
            <a:ext cx="4514353" cy="3654280"/>
          </a:xfrm>
          <a:prstGeom prst="rect">
            <a:avLst/>
          </a:prstGeom>
        </p:spPr>
      </p:pic>
    </p:spTree>
    <p:extLst>
      <p:ext uri="{BB962C8B-B14F-4D97-AF65-F5344CB8AC3E}">
        <p14:creationId xmlns:p14="http://schemas.microsoft.com/office/powerpoint/2010/main" val="40660613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248552" y="1812936"/>
            <a:ext cx="4027066" cy="2249853"/>
          </a:xfrm>
          <a:prstGeom prst="rect">
            <a:avLst/>
          </a:prstGeom>
        </p:spPr>
      </p:pic>
      <p:sp>
        <p:nvSpPr>
          <p:cNvPr id="4" name="Rectangle 3"/>
          <p:cNvSpPr/>
          <p:nvPr/>
        </p:nvSpPr>
        <p:spPr>
          <a:xfrm>
            <a:off x="240507" y="4747300"/>
            <a:ext cx="11644066"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Au point le plus bas du réservoir, est installé le dispositif de purge. </a:t>
            </a:r>
          </a:p>
          <a:p>
            <a:pPr marL="285750" indent="-285750">
              <a:lnSpc>
                <a:spcPct val="150000"/>
              </a:lnSpc>
              <a:buFont typeface="Arial" panose="020B0604020202020204" pitchFamily="34" charset="0"/>
              <a:buChar char="•"/>
            </a:pPr>
            <a:r>
              <a:rPr lang="fr-FR" dirty="0" smtClean="0"/>
              <a:t>Il permet d'éliminer l'eau contenue dans le carburant, dans la mesure où l'avion est resté immobile plusieurs heures pour permettre la décantation (l'eau est plus dense que l'essence).</a:t>
            </a:r>
          </a:p>
          <a:p>
            <a:pPr marL="285750" indent="-285750" algn="just">
              <a:lnSpc>
                <a:spcPct val="150000"/>
              </a:lnSpc>
              <a:buFont typeface="Arial" panose="020B0604020202020204" pitchFamily="34" charset="0"/>
              <a:buChar char="•"/>
            </a:pPr>
            <a:r>
              <a:rPr lang="fr-FR" dirty="0" smtClean="0"/>
              <a:t>C'est pourquoi les purges sont effectuées avant le premier vol de la journée (on peut même préciser avant tout déplacement de l'avion). </a:t>
            </a:r>
          </a:p>
        </p:txBody>
      </p:sp>
      <p:pic>
        <p:nvPicPr>
          <p:cNvPr id="6" name="Image 5"/>
          <p:cNvPicPr>
            <a:picLocks noChangeAspect="1"/>
          </p:cNvPicPr>
          <p:nvPr/>
        </p:nvPicPr>
        <p:blipFill>
          <a:blip r:embed="rId3"/>
          <a:stretch>
            <a:fillRect/>
          </a:stretch>
        </p:blipFill>
        <p:spPr>
          <a:xfrm>
            <a:off x="1332741" y="1431884"/>
            <a:ext cx="3092701" cy="2952759"/>
          </a:xfrm>
          <a:prstGeom prst="rect">
            <a:avLst/>
          </a:prstGeom>
        </p:spPr>
      </p:pic>
      <p:sp>
        <p:nvSpPr>
          <p:cNvPr id="7" name="Rectangle 6"/>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8" name="Rectangle 7"/>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9" name="Rectangle 8"/>
          <p:cNvSpPr/>
          <p:nvPr/>
        </p:nvSpPr>
        <p:spPr>
          <a:xfrm>
            <a:off x="5370743" y="1101189"/>
            <a:ext cx="1925527" cy="369332"/>
          </a:xfrm>
          <a:prstGeom prst="rect">
            <a:avLst/>
          </a:prstGeom>
        </p:spPr>
        <p:txBody>
          <a:bodyPr wrap="none">
            <a:spAutoFit/>
          </a:bodyPr>
          <a:lstStyle/>
          <a:p>
            <a:r>
              <a:rPr lang="fr-FR" b="1" dirty="0" smtClean="0"/>
              <a:t>Puisards et purges</a:t>
            </a:r>
          </a:p>
        </p:txBody>
      </p:sp>
    </p:spTree>
    <p:extLst>
      <p:ext uri="{BB962C8B-B14F-4D97-AF65-F5344CB8AC3E}">
        <p14:creationId xmlns:p14="http://schemas.microsoft.com/office/powerpoint/2010/main" val="363029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440384" y="1797982"/>
            <a:ext cx="4027066" cy="2249853"/>
          </a:xfrm>
          <a:prstGeom prst="rect">
            <a:avLst/>
          </a:prstGeom>
        </p:spPr>
      </p:pic>
      <p:sp>
        <p:nvSpPr>
          <p:cNvPr id="4" name="Rectangle 3"/>
          <p:cNvSpPr/>
          <p:nvPr/>
        </p:nvSpPr>
        <p:spPr>
          <a:xfrm>
            <a:off x="329723" y="4493613"/>
            <a:ext cx="11644066"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Il est souvent conseillé de remplir totalement les réservoirs d'un avion qui n'est pas utilisé afin d'éviter l'accumulation d'humidité. </a:t>
            </a:r>
          </a:p>
          <a:p>
            <a:pPr marL="285750" indent="-285750" algn="just">
              <a:buFont typeface="Arial" panose="020B0604020202020204" pitchFamily="34" charset="0"/>
              <a:buChar char="•"/>
            </a:pPr>
            <a:r>
              <a:rPr lang="fr-FR" dirty="0" smtClean="0"/>
              <a:t>Cette procédure a ses limites :</a:t>
            </a:r>
          </a:p>
          <a:p>
            <a:pPr marL="742950" lvl="1" indent="-285750" algn="just">
              <a:buFont typeface="Courier New" panose="02070309020205020404" pitchFamily="49" charset="0"/>
              <a:buChar char="o"/>
            </a:pPr>
            <a:r>
              <a:rPr lang="fr-FR" dirty="0" smtClean="0"/>
              <a:t> si cette interruption est brève (24 heures, par exemple), il faut s'assurer que cette opération ne limitera pas la charge transportable du prochain vol ;</a:t>
            </a:r>
          </a:p>
          <a:p>
            <a:pPr marL="742950" lvl="1" indent="-285750" algn="just">
              <a:buFont typeface="Courier New" panose="02070309020205020404" pitchFamily="49" charset="0"/>
              <a:buChar char="o"/>
            </a:pPr>
            <a:r>
              <a:rPr lang="fr-FR" dirty="0" smtClean="0"/>
              <a:t>si cette interruption est longue, il faut, de plus, vider le carburateur ;</a:t>
            </a:r>
          </a:p>
          <a:p>
            <a:pPr marL="742950" lvl="1" indent="-285750" algn="just">
              <a:buFont typeface="Courier New" panose="02070309020205020404" pitchFamily="49" charset="0"/>
              <a:buChar char="o"/>
            </a:pPr>
            <a:r>
              <a:rPr lang="fr-FR" dirty="0" smtClean="0"/>
              <a:t>si le moteur fonctionne au MOGAS, le stockage ne doit pas excéder un mois, car ce type d'essence se dégrade beaucoup plus vite que l'AVGAS.</a:t>
            </a:r>
            <a:endParaRPr lang="fr-FR" dirty="0"/>
          </a:p>
        </p:txBody>
      </p:sp>
      <p:pic>
        <p:nvPicPr>
          <p:cNvPr id="6" name="Image 5"/>
          <p:cNvPicPr>
            <a:picLocks noChangeAspect="1"/>
          </p:cNvPicPr>
          <p:nvPr/>
        </p:nvPicPr>
        <p:blipFill>
          <a:blip r:embed="rId3"/>
          <a:stretch>
            <a:fillRect/>
          </a:stretch>
        </p:blipFill>
        <p:spPr>
          <a:xfrm>
            <a:off x="1261489" y="1446530"/>
            <a:ext cx="3092701" cy="2952759"/>
          </a:xfrm>
          <a:prstGeom prst="rect">
            <a:avLst/>
          </a:prstGeom>
        </p:spPr>
      </p:pic>
      <p:sp>
        <p:nvSpPr>
          <p:cNvPr id="7" name="Rectangle 6"/>
          <p:cNvSpPr/>
          <p:nvPr/>
        </p:nvSpPr>
        <p:spPr>
          <a:xfrm>
            <a:off x="5601864" y="675336"/>
            <a:ext cx="14632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Les réservoirs</a:t>
            </a:r>
          </a:p>
        </p:txBody>
      </p:sp>
      <p:sp>
        <p:nvSpPr>
          <p:cNvPr id="8" name="Rectangle 7"/>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9" name="Rectangle 8"/>
          <p:cNvSpPr/>
          <p:nvPr/>
        </p:nvSpPr>
        <p:spPr>
          <a:xfrm>
            <a:off x="5370743" y="1101189"/>
            <a:ext cx="1925527" cy="369332"/>
          </a:xfrm>
          <a:prstGeom prst="rect">
            <a:avLst/>
          </a:prstGeom>
        </p:spPr>
        <p:txBody>
          <a:bodyPr wrap="none">
            <a:spAutoFit/>
          </a:bodyPr>
          <a:lstStyle/>
          <a:p>
            <a:r>
              <a:rPr lang="fr-FR" b="1" dirty="0" smtClean="0"/>
              <a:t>Puisards et purges</a:t>
            </a:r>
          </a:p>
        </p:txBody>
      </p:sp>
    </p:spTree>
    <p:extLst>
      <p:ext uri="{BB962C8B-B14F-4D97-AF65-F5344CB8AC3E}">
        <p14:creationId xmlns:p14="http://schemas.microsoft.com/office/powerpoint/2010/main" val="41455206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982323" y="4054124"/>
            <a:ext cx="4489200" cy="271600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55904" y="1951946"/>
            <a:ext cx="6096000" cy="4204356"/>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nSpc>
                <a:spcPct val="150000"/>
              </a:lnSpc>
              <a:buFont typeface="Arial" panose="020B0604020202020204" pitchFamily="34" charset="0"/>
              <a:buChar char="•"/>
            </a:pPr>
            <a:r>
              <a:rPr lang="fr-FR" dirty="0" smtClean="0"/>
              <a:t>Les principaux indicateurs liés aux réservoirs sont les jaugeurs. </a:t>
            </a:r>
          </a:p>
          <a:p>
            <a:pPr marL="285750" indent="-285750">
              <a:lnSpc>
                <a:spcPct val="150000"/>
              </a:lnSpc>
              <a:buFont typeface="Arial" panose="020B0604020202020204" pitchFamily="34" charset="0"/>
              <a:buChar char="•"/>
            </a:pPr>
            <a:r>
              <a:rPr lang="fr-FR" dirty="0" smtClean="0"/>
              <a:t>Chacun est constitués d'un transmetteur solidaire d'un flotteur relié électriquement à un indicateur au poste de pilotage. </a:t>
            </a:r>
          </a:p>
          <a:p>
            <a:pPr marL="285750" indent="-285750">
              <a:lnSpc>
                <a:spcPct val="150000"/>
              </a:lnSpc>
              <a:buFont typeface="Arial" panose="020B0604020202020204" pitchFamily="34" charset="0"/>
              <a:buChar char="•"/>
            </a:pPr>
            <a:r>
              <a:rPr lang="fr-FR" dirty="0" smtClean="0"/>
              <a:t>Les jaugeurs des avions légers étant souvent imprécis ( il peut être recommandé de vérifier les pleins au sol avec une jauge manuelle). </a:t>
            </a:r>
          </a:p>
          <a:p>
            <a:pPr marL="285750" indent="-285750">
              <a:lnSpc>
                <a:spcPct val="150000"/>
              </a:lnSpc>
              <a:buFont typeface="Arial" panose="020B0604020202020204" pitchFamily="34" charset="0"/>
              <a:buChar char="•"/>
            </a:pPr>
            <a:r>
              <a:rPr lang="fr-FR" dirty="0" smtClean="0"/>
              <a:t>Sur certains avions légers modernes le jaugeage peut être de type capacitif.</a:t>
            </a:r>
            <a:endParaRPr lang="fr-FR" dirty="0"/>
          </a:p>
        </p:txBody>
      </p:sp>
      <p:sp>
        <p:nvSpPr>
          <p:cNvPr id="7" name="Rectangle 6"/>
          <p:cNvSpPr/>
          <p:nvPr/>
        </p:nvSpPr>
        <p:spPr>
          <a:xfrm>
            <a:off x="4194737" y="174709"/>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pic>
        <p:nvPicPr>
          <p:cNvPr id="8" name="Espace réservé du contenu 4"/>
          <p:cNvPicPr>
            <a:picLocks noChangeAspect="1"/>
          </p:cNvPicPr>
          <p:nvPr/>
        </p:nvPicPr>
        <p:blipFill rotWithShape="1">
          <a:blip r:embed="rId3"/>
          <a:srcRect b="17682"/>
          <a:stretch/>
        </p:blipFill>
        <p:spPr>
          <a:xfrm>
            <a:off x="6440384" y="1259091"/>
            <a:ext cx="5602654" cy="2576640"/>
          </a:xfrm>
          <a:prstGeom prst="rect">
            <a:avLst/>
          </a:prstGeom>
        </p:spPr>
        <p:style>
          <a:lnRef idx="2">
            <a:schemeClr val="accent2"/>
          </a:lnRef>
          <a:fillRef idx="1">
            <a:schemeClr val="lt1"/>
          </a:fillRef>
          <a:effectRef idx="0">
            <a:schemeClr val="accent2"/>
          </a:effectRef>
          <a:fontRef idx="minor">
            <a:schemeClr val="dk1"/>
          </a:fontRef>
        </p:style>
      </p:pic>
      <p:sp>
        <p:nvSpPr>
          <p:cNvPr id="9" name="Rectangle 8"/>
          <p:cNvSpPr/>
          <p:nvPr/>
        </p:nvSpPr>
        <p:spPr>
          <a:xfrm>
            <a:off x="5829928" y="595897"/>
            <a:ext cx="1220912" cy="369332"/>
          </a:xfrm>
          <a:prstGeom prst="rect">
            <a:avLst/>
          </a:prstGeom>
        </p:spPr>
        <p:txBody>
          <a:bodyPr wrap="none">
            <a:spAutoFit/>
          </a:bodyPr>
          <a:lstStyle/>
          <a:p>
            <a:r>
              <a:rPr lang="fr-FR" dirty="0" smtClean="0"/>
              <a:t>Indicateurs</a:t>
            </a:r>
          </a:p>
        </p:txBody>
      </p:sp>
    </p:spTree>
    <p:extLst>
      <p:ext uri="{BB962C8B-B14F-4D97-AF65-F5344CB8AC3E}">
        <p14:creationId xmlns:p14="http://schemas.microsoft.com/office/powerpoint/2010/main" val="14682008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111653" y="1749801"/>
            <a:ext cx="3824847" cy="3867228"/>
          </a:xfrm>
          <a:prstGeom prst="rect">
            <a:avLst/>
          </a:prstGeom>
        </p:spPr>
        <p:style>
          <a:lnRef idx="2">
            <a:schemeClr val="accent3"/>
          </a:lnRef>
          <a:fillRef idx="1">
            <a:schemeClr val="lt1"/>
          </a:fillRef>
          <a:effectRef idx="0">
            <a:schemeClr val="accent3"/>
          </a:effectRef>
          <a:fontRef idx="minor">
            <a:schemeClr val="dk1"/>
          </a:fontRef>
        </p:style>
      </p:pic>
      <p:sp>
        <p:nvSpPr>
          <p:cNvPr id="4" name="Rectangle 3"/>
          <p:cNvSpPr/>
          <p:nvPr/>
        </p:nvSpPr>
        <p:spPr>
          <a:xfrm>
            <a:off x="244548" y="1749801"/>
            <a:ext cx="7676293"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C'est l'architecture que l'on peut rencontrer sur les avions monomoteurs à ailes hautes, dont les réservoirs sont situés dans les ailes.</a:t>
            </a:r>
          </a:p>
          <a:p>
            <a:pPr marL="285750" indent="-285750">
              <a:lnSpc>
                <a:spcPct val="150000"/>
              </a:lnSpc>
              <a:buFont typeface="Arial" panose="020B0604020202020204" pitchFamily="34" charset="0"/>
              <a:buChar char="•"/>
            </a:pPr>
            <a:r>
              <a:rPr lang="fr-FR" dirty="0" smtClean="0"/>
              <a:t> Les réservoirs étant situés au-dessus du moteur,</a:t>
            </a:r>
          </a:p>
          <a:p>
            <a:pPr marL="285750" indent="-285750">
              <a:lnSpc>
                <a:spcPct val="150000"/>
              </a:lnSpc>
              <a:buFont typeface="Arial" panose="020B0604020202020204" pitchFamily="34" charset="0"/>
              <a:buChar char="•"/>
            </a:pPr>
            <a:r>
              <a:rPr lang="fr-FR" dirty="0" smtClean="0"/>
              <a:t> l'essence arrive au carburateur avec une pression suffisante pour l'alimenter correctement (principe de l'hydrostatique).</a:t>
            </a:r>
          </a:p>
          <a:p>
            <a:pPr marL="285750" indent="-285750">
              <a:lnSpc>
                <a:spcPct val="150000"/>
              </a:lnSpc>
              <a:buFont typeface="Arial" panose="020B0604020202020204" pitchFamily="34" charset="0"/>
              <a:buChar char="•"/>
            </a:pPr>
            <a:r>
              <a:rPr lang="fr-FR" dirty="0" smtClean="0"/>
              <a:t>Ce dispositif est utilisé quand la distance verticale entre le réservoir et le carburateur est suffisante pour alimenter la cuve du carburateur avec un débit d'essence supérieur ou égal à 1,5 fois le débit nécessaire au décollage.</a:t>
            </a:r>
            <a:endParaRPr lang="fr-FR" dirty="0"/>
          </a:p>
        </p:txBody>
      </p:sp>
      <p:sp>
        <p:nvSpPr>
          <p:cNvPr id="6" name="Rectangle 5"/>
          <p:cNvSpPr/>
          <p:nvPr/>
        </p:nvSpPr>
        <p:spPr>
          <a:xfrm>
            <a:off x="4385953" y="251753"/>
            <a:ext cx="421795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carburant à alimentation par gravité</a:t>
            </a:r>
          </a:p>
        </p:txBody>
      </p:sp>
    </p:spTree>
    <p:extLst>
      <p:ext uri="{BB962C8B-B14F-4D97-AF65-F5344CB8AC3E}">
        <p14:creationId xmlns:p14="http://schemas.microsoft.com/office/powerpoint/2010/main" val="38684346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333505" y="1999788"/>
            <a:ext cx="5746682" cy="3594956"/>
          </a:xfrm>
          <a:prstGeom prst="rect">
            <a:avLst/>
          </a:prstGeom>
        </p:spPr>
      </p:pic>
      <p:sp>
        <p:nvSpPr>
          <p:cNvPr id="4" name="Rectangle 3"/>
          <p:cNvSpPr/>
          <p:nvPr/>
        </p:nvSpPr>
        <p:spPr>
          <a:xfrm>
            <a:off x="190005" y="1487339"/>
            <a:ext cx="5989122"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Pour les avions qui ne remplissent pas les conditions précédentes, la présence d'une pompe entraînée par le moteur (</a:t>
            </a:r>
            <a:r>
              <a:rPr lang="fr-FR" dirty="0" err="1" smtClean="0"/>
              <a:t>engine</a:t>
            </a:r>
            <a:r>
              <a:rPr lang="fr-FR" dirty="0" smtClean="0"/>
              <a:t> </a:t>
            </a:r>
            <a:r>
              <a:rPr lang="fr-FR" dirty="0" err="1" smtClean="0"/>
              <a:t>driven</a:t>
            </a:r>
            <a:r>
              <a:rPr lang="fr-FR" dirty="0" smtClean="0"/>
              <a:t> </a:t>
            </a:r>
            <a:r>
              <a:rPr lang="fr-FR" dirty="0" err="1" smtClean="0"/>
              <a:t>pump</a:t>
            </a:r>
            <a:r>
              <a:rPr lang="fr-FR" dirty="0" smtClean="0"/>
              <a:t>) permet d'aspirer le carburant dans les réservoirs et d'alimenter le carburateur sous pression.</a:t>
            </a:r>
          </a:p>
          <a:p>
            <a:pPr marL="285750" indent="-285750">
              <a:lnSpc>
                <a:spcPct val="150000"/>
              </a:lnSpc>
              <a:buFont typeface="Arial" panose="020B0604020202020204" pitchFamily="34" charset="0"/>
              <a:buChar char="•"/>
            </a:pPr>
            <a:r>
              <a:rPr lang="fr-FR" dirty="0" smtClean="0"/>
              <a:t>une pompe auxiliaire électrique (</a:t>
            </a:r>
            <a:r>
              <a:rPr lang="fr-FR" dirty="0" err="1" smtClean="0"/>
              <a:t>auxiliary</a:t>
            </a:r>
            <a:r>
              <a:rPr lang="fr-FR" dirty="0" smtClean="0"/>
              <a:t> fuel </a:t>
            </a:r>
            <a:r>
              <a:rPr lang="fr-FR" dirty="0" err="1" smtClean="0"/>
              <a:t>pump</a:t>
            </a:r>
            <a:r>
              <a:rPr lang="fr-FR" dirty="0" smtClean="0"/>
              <a:t>) supplée la pompe mécanique en cas de panne et est mise en marche dans les phases critiques du vol.</a:t>
            </a:r>
          </a:p>
          <a:p>
            <a:pPr marL="285750" indent="-285750">
              <a:lnSpc>
                <a:spcPct val="150000"/>
              </a:lnSpc>
              <a:buFont typeface="Arial" panose="020B0604020202020204" pitchFamily="34" charset="0"/>
              <a:buChar char="•"/>
            </a:pPr>
            <a:r>
              <a:rPr lang="fr-FR" dirty="0" smtClean="0"/>
              <a:t>Ce type de système carburant est souvent équipé d'un indicateur de pression carburant et d'une alarme «basse pression».</a:t>
            </a:r>
            <a:endParaRPr lang="fr-FR" dirty="0"/>
          </a:p>
        </p:txBody>
      </p:sp>
      <p:sp>
        <p:nvSpPr>
          <p:cNvPr id="6" name="Rectangle 5"/>
          <p:cNvSpPr/>
          <p:nvPr/>
        </p:nvSpPr>
        <p:spPr>
          <a:xfrm>
            <a:off x="4008093" y="204250"/>
            <a:ext cx="465082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carburant à alimentation sous pression</a:t>
            </a:r>
          </a:p>
        </p:txBody>
      </p:sp>
    </p:spTree>
    <p:extLst>
      <p:ext uri="{BB962C8B-B14F-4D97-AF65-F5344CB8AC3E}">
        <p14:creationId xmlns:p14="http://schemas.microsoft.com/office/powerpoint/2010/main" val="16301440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79022" y="2215875"/>
            <a:ext cx="8098972"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Les carburéacteurs, connus sous le nom générique de « kérosène », sont des carburants dont les températures de distillation se situent entre celles des essences et celles du gazole.</a:t>
            </a:r>
          </a:p>
          <a:p>
            <a:r>
              <a:rPr lang="fr-FR" dirty="0" smtClean="0"/>
              <a:t>Les principaux carburéacteurs sont les suivants :</a:t>
            </a:r>
          </a:p>
          <a:p>
            <a:pPr marL="285750" indent="-285750">
              <a:buFont typeface="Arial" panose="020B0604020202020204" pitchFamily="34" charset="0"/>
              <a:buChar char="•"/>
            </a:pPr>
            <a:r>
              <a:rPr lang="fr-FR" dirty="0" smtClean="0"/>
              <a:t>Jet A : disponible aux USA ;</a:t>
            </a:r>
          </a:p>
          <a:p>
            <a:pPr marL="285750" indent="-285750">
              <a:buFont typeface="Arial" panose="020B0604020202020204" pitchFamily="34" charset="0"/>
              <a:buChar char="•"/>
            </a:pPr>
            <a:r>
              <a:rPr lang="fr-FR" dirty="0" smtClean="0"/>
              <a:t>Jet A-1 : disponible dans le monde entier sauf aux USA ;</a:t>
            </a:r>
          </a:p>
          <a:p>
            <a:pPr marL="285750" indent="-285750">
              <a:buFont typeface="Arial" panose="020B0604020202020204" pitchFamily="34" charset="0"/>
              <a:buChar char="•"/>
            </a:pPr>
            <a:r>
              <a:rPr lang="fr-FR" dirty="0" smtClean="0"/>
              <a:t>Jet B : disponible dans les régions très froides.</a:t>
            </a:r>
            <a:endParaRPr lang="fr-FR" dirty="0"/>
          </a:p>
        </p:txBody>
      </p:sp>
      <p:sp>
        <p:nvSpPr>
          <p:cNvPr id="5" name="Rectangle 4"/>
          <p:cNvSpPr/>
          <p:nvPr/>
        </p:nvSpPr>
        <p:spPr>
          <a:xfrm>
            <a:off x="3469301" y="219372"/>
            <a:ext cx="591841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carburant des aéronefs équipés de moteurs à turbines</a:t>
            </a:r>
          </a:p>
        </p:txBody>
      </p:sp>
      <p:sp>
        <p:nvSpPr>
          <p:cNvPr id="7" name="Rectangle 6"/>
          <p:cNvSpPr/>
          <p:nvPr/>
        </p:nvSpPr>
        <p:spPr>
          <a:xfrm>
            <a:off x="6069692" y="714890"/>
            <a:ext cx="717632" cy="369332"/>
          </a:xfrm>
          <a:prstGeom prst="rect">
            <a:avLst/>
          </a:prstGeom>
        </p:spPr>
        <p:txBody>
          <a:bodyPr wrap="none">
            <a:spAutoFit/>
          </a:bodyPr>
          <a:lstStyle/>
          <a:p>
            <a:r>
              <a:rPr lang="fr-FR" dirty="0" smtClean="0"/>
              <a:t>Types</a:t>
            </a:r>
          </a:p>
        </p:txBody>
      </p:sp>
    </p:spTree>
    <p:extLst>
      <p:ext uri="{BB962C8B-B14F-4D97-AF65-F5344CB8AC3E}">
        <p14:creationId xmlns:p14="http://schemas.microsoft.com/office/powerpoint/2010/main" val="21749516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093614" y="1243733"/>
            <a:ext cx="7888061" cy="4753305"/>
          </a:xfrm>
          <a:prstGeom prst="rect">
            <a:avLst/>
          </a:prstGeom>
        </p:spPr>
      </p:pic>
      <p:sp>
        <p:nvSpPr>
          <p:cNvPr id="5" name="Rectangle 4"/>
          <p:cNvSpPr/>
          <p:nvPr/>
        </p:nvSpPr>
        <p:spPr>
          <a:xfrm>
            <a:off x="4710544" y="224019"/>
            <a:ext cx="3400303"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Caractéristiques principales</a:t>
            </a:r>
            <a:endParaRPr lang="fr-FR" dirty="0"/>
          </a:p>
        </p:txBody>
      </p:sp>
    </p:spTree>
    <p:extLst>
      <p:ext uri="{BB962C8B-B14F-4D97-AF65-F5344CB8AC3E}">
        <p14:creationId xmlns:p14="http://schemas.microsoft.com/office/powerpoint/2010/main" val="98802541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12518" y="1218487"/>
            <a:ext cx="7350827" cy="46628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Les fabricants incorporent différents additifs destinés à améliorer les caractéristiques des carburéacteurs.</a:t>
            </a:r>
          </a:p>
          <a:p>
            <a:pPr marL="285750" indent="-285750">
              <a:lnSpc>
                <a:spcPct val="150000"/>
              </a:lnSpc>
              <a:buFont typeface="Arial" panose="020B0604020202020204" pitchFamily="34" charset="0"/>
              <a:buChar char="•"/>
            </a:pPr>
            <a:r>
              <a:rPr lang="fr-FR" dirty="0" smtClean="0"/>
              <a:t>Les additifs antigivre abaissent le point de congélation de l'eau précipitée dans les réservoirs et évitent la formation de cristaux</a:t>
            </a:r>
            <a:br>
              <a:rPr lang="fr-FR" dirty="0" smtClean="0"/>
            </a:br>
            <a:r>
              <a:rPr lang="fr-FR" dirty="0" smtClean="0"/>
              <a:t>Ces produits n'abaissent pas le point de congélation du kérosène lui-même.</a:t>
            </a:r>
          </a:p>
          <a:p>
            <a:pPr marL="285750" indent="-285750">
              <a:lnSpc>
                <a:spcPct val="150000"/>
              </a:lnSpc>
              <a:buFont typeface="Arial" panose="020B0604020202020204" pitchFamily="34" charset="0"/>
              <a:buChar char="•"/>
            </a:pPr>
            <a:r>
              <a:rPr lang="fr-FR" dirty="0" smtClean="0"/>
              <a:t>Les additifs dissipateurs d'électricité statique réduisent les dangers liés à l'électricité statique générée par les forts débits de carburant.</a:t>
            </a:r>
            <a:br>
              <a:rPr lang="fr-FR" dirty="0" smtClean="0"/>
            </a:br>
            <a:r>
              <a:rPr lang="fr-FR" dirty="0" smtClean="0"/>
              <a:t>Ces produits ne dispensent pas de la métallisation.</a:t>
            </a:r>
          </a:p>
          <a:p>
            <a:pPr marL="285750" indent="-285750">
              <a:lnSpc>
                <a:spcPct val="150000"/>
              </a:lnSpc>
              <a:buFont typeface="Arial" panose="020B0604020202020204" pitchFamily="34" charset="0"/>
              <a:buChar char="•"/>
            </a:pPr>
            <a:r>
              <a:rPr lang="fr-FR" dirty="0" smtClean="0"/>
              <a:t>Les additifs antioxydants évitent la formation de gommes et les inhibiteurs de corrosion protègent les métaux ferreux.</a:t>
            </a:r>
            <a:endParaRPr lang="fr-FR" dirty="0"/>
          </a:p>
        </p:txBody>
      </p:sp>
      <p:sp>
        <p:nvSpPr>
          <p:cNvPr id="5" name="Rectangle 4"/>
          <p:cNvSpPr/>
          <p:nvPr/>
        </p:nvSpPr>
        <p:spPr>
          <a:xfrm>
            <a:off x="5831345" y="429882"/>
            <a:ext cx="901401"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Additifs</a:t>
            </a:r>
          </a:p>
        </p:txBody>
      </p:sp>
    </p:spTree>
    <p:extLst>
      <p:ext uri="{BB962C8B-B14F-4D97-AF65-F5344CB8AC3E}">
        <p14:creationId xmlns:p14="http://schemas.microsoft.com/office/powerpoint/2010/main" val="1179353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t="3454"/>
          <a:stretch/>
        </p:blipFill>
        <p:spPr>
          <a:xfrm>
            <a:off x="1022388" y="913984"/>
            <a:ext cx="7752368" cy="5769794"/>
          </a:xfrm>
          <a:prstGeom prst="rect">
            <a:avLst/>
          </a:prstGeom>
        </p:spPr>
      </p:pic>
      <p:sp>
        <p:nvSpPr>
          <p:cNvPr id="5" name="Rectangle 4"/>
          <p:cNvSpPr/>
          <p:nvPr/>
        </p:nvSpPr>
        <p:spPr>
          <a:xfrm>
            <a:off x="2810492" y="544652"/>
            <a:ext cx="6761020" cy="369332"/>
          </a:xfrm>
          <a:prstGeom prst="rect">
            <a:avLst/>
          </a:prstGeom>
        </p:spPr>
        <p:txBody>
          <a:bodyPr wrap="square">
            <a:spAutoFit/>
          </a:bodyPr>
          <a:lstStyle/>
          <a:p>
            <a:r>
              <a:rPr lang="fr-FR" dirty="0" smtClean="0"/>
              <a:t>Caractéristiques principales des carburants pour moteurs à pistons</a:t>
            </a:r>
            <a:endParaRPr lang="fr-FR" dirty="0"/>
          </a:p>
        </p:txBody>
      </p:sp>
      <p:sp>
        <p:nvSpPr>
          <p:cNvPr id="6" name="Rectangle 5"/>
          <p:cNvSpPr/>
          <p:nvPr/>
        </p:nvSpPr>
        <p:spPr>
          <a:xfrm>
            <a:off x="4181469" y="175320"/>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pic>
        <p:nvPicPr>
          <p:cNvPr id="7" name="Image 6"/>
          <p:cNvPicPr>
            <a:picLocks noChangeAspect="1"/>
          </p:cNvPicPr>
          <p:nvPr/>
        </p:nvPicPr>
        <p:blipFill rotWithShape="1">
          <a:blip r:embed="rId3"/>
          <a:srcRect r="49556"/>
          <a:stretch/>
        </p:blipFill>
        <p:spPr>
          <a:xfrm>
            <a:off x="8961298" y="1830469"/>
            <a:ext cx="2875991" cy="1701691"/>
          </a:xfrm>
          <a:prstGeom prst="rect">
            <a:avLst/>
          </a:prstGeom>
        </p:spPr>
      </p:pic>
      <p:pic>
        <p:nvPicPr>
          <p:cNvPr id="8" name="Image 7"/>
          <p:cNvPicPr>
            <a:picLocks noChangeAspect="1"/>
          </p:cNvPicPr>
          <p:nvPr/>
        </p:nvPicPr>
        <p:blipFill rotWithShape="1">
          <a:blip r:embed="rId3"/>
          <a:srcRect l="50253"/>
          <a:stretch/>
        </p:blipFill>
        <p:spPr>
          <a:xfrm>
            <a:off x="8961298" y="4163715"/>
            <a:ext cx="2836288" cy="1701691"/>
          </a:xfrm>
          <a:prstGeom prst="rect">
            <a:avLst/>
          </a:prstGeom>
        </p:spPr>
      </p:pic>
    </p:spTree>
    <p:extLst>
      <p:ext uri="{BB962C8B-B14F-4D97-AF65-F5344CB8AC3E}">
        <p14:creationId xmlns:p14="http://schemas.microsoft.com/office/powerpoint/2010/main" val="11694673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52674" y="3029707"/>
            <a:ext cx="10244215" cy="707886"/>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sz="4000" dirty="0" smtClean="0"/>
              <a:t>Conception, utilisation, composants, indications </a:t>
            </a:r>
            <a:endParaRPr lang="en-US" sz="4000" dirty="0"/>
          </a:p>
        </p:txBody>
      </p:sp>
    </p:spTree>
    <p:extLst>
      <p:ext uri="{BB962C8B-B14F-4D97-AF65-F5344CB8AC3E}">
        <p14:creationId xmlns:p14="http://schemas.microsoft.com/office/powerpoint/2010/main" val="330030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693717" y="1611058"/>
            <a:ext cx="11198431"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 système carburant assure les fonctions suivantes :</a:t>
            </a:r>
          </a:p>
          <a:p>
            <a:pPr marL="285750" indent="-285750">
              <a:lnSpc>
                <a:spcPct val="150000"/>
              </a:lnSpc>
              <a:buFont typeface="Arial" panose="020B0604020202020204" pitchFamily="34" charset="0"/>
              <a:buChar char="•"/>
            </a:pPr>
            <a:r>
              <a:rPr lang="fr-FR" dirty="0" smtClean="0"/>
              <a:t>stockage du carburant ;</a:t>
            </a:r>
          </a:p>
          <a:p>
            <a:pPr marL="285750" indent="-285750">
              <a:lnSpc>
                <a:spcPct val="150000"/>
              </a:lnSpc>
              <a:buFont typeface="Arial" panose="020B0604020202020204" pitchFamily="34" charset="0"/>
              <a:buChar char="•"/>
            </a:pPr>
            <a:r>
              <a:rPr lang="fr-FR" dirty="0" smtClean="0"/>
              <a:t>remplissage des réservoirs, avec les fonctions secondaires de reprise et de transfert de carburant ;</a:t>
            </a:r>
          </a:p>
          <a:p>
            <a:pPr marL="285750" indent="-285750">
              <a:lnSpc>
                <a:spcPct val="150000"/>
              </a:lnSpc>
              <a:buFont typeface="Arial" panose="020B0604020202020204" pitchFamily="34" charset="0"/>
              <a:buChar char="•"/>
            </a:pPr>
            <a:r>
              <a:rPr lang="fr-FR" dirty="0" smtClean="0"/>
              <a:t>mise à l'air libre des réservoirs ;</a:t>
            </a:r>
          </a:p>
          <a:p>
            <a:pPr marL="285750" indent="-285750">
              <a:lnSpc>
                <a:spcPct val="150000"/>
              </a:lnSpc>
              <a:buFont typeface="Arial" panose="020B0604020202020204" pitchFamily="34" charset="0"/>
              <a:buChar char="•"/>
            </a:pPr>
            <a:r>
              <a:rPr lang="fr-FR" dirty="0" smtClean="0"/>
              <a:t>drainage de </a:t>
            </a:r>
            <a:r>
              <a:rPr lang="fr-FR" dirty="0"/>
              <a:t>l</a:t>
            </a:r>
            <a:r>
              <a:rPr lang="fr-FR" dirty="0" smtClean="0"/>
              <a:t>'eau contenue dans les réservoirs ;</a:t>
            </a:r>
          </a:p>
          <a:p>
            <a:pPr marL="285750" indent="-285750">
              <a:lnSpc>
                <a:spcPct val="150000"/>
              </a:lnSpc>
              <a:buFont typeface="Arial" panose="020B0604020202020204" pitchFamily="34" charset="0"/>
              <a:buChar char="•"/>
            </a:pPr>
            <a:r>
              <a:rPr lang="fr-FR" dirty="0" smtClean="0"/>
              <a:t>alimentation des moteurs et de l'APU ;</a:t>
            </a:r>
          </a:p>
          <a:p>
            <a:pPr marL="285750" indent="-285750">
              <a:lnSpc>
                <a:spcPct val="150000"/>
              </a:lnSpc>
              <a:buFont typeface="Arial" panose="020B0604020202020204" pitchFamily="34" charset="0"/>
              <a:buChar char="•"/>
            </a:pPr>
            <a:r>
              <a:rPr lang="fr-FR" dirty="0" smtClean="0"/>
              <a:t>éventuellement, vidange en vol d'une partie du carburant ;</a:t>
            </a:r>
          </a:p>
          <a:p>
            <a:pPr marL="285750" indent="-285750">
              <a:lnSpc>
                <a:spcPct val="150000"/>
              </a:lnSpc>
              <a:buFont typeface="Arial" panose="020B0604020202020204" pitchFamily="34" charset="0"/>
              <a:buChar char="•"/>
            </a:pPr>
            <a:r>
              <a:rPr lang="fr-FR" dirty="0" smtClean="0"/>
              <a:t>sur certains avions, modification du centrage par transfert du carburant du réservoir central vers le réservoir du PH R, et vice-versa.</a:t>
            </a:r>
          </a:p>
        </p:txBody>
      </p:sp>
      <p:sp>
        <p:nvSpPr>
          <p:cNvPr id="2" name="Rectangle 1"/>
          <p:cNvSpPr/>
          <p:nvPr/>
        </p:nvSpPr>
        <p:spPr>
          <a:xfrm>
            <a:off x="4800824" y="337848"/>
            <a:ext cx="298421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Fonctions du circuit carburant</a:t>
            </a:r>
            <a:endParaRPr lang="en-US" dirty="0"/>
          </a:p>
        </p:txBody>
      </p:sp>
    </p:spTree>
    <p:extLst>
      <p:ext uri="{BB962C8B-B14F-4D97-AF65-F5344CB8AC3E}">
        <p14:creationId xmlns:p14="http://schemas.microsoft.com/office/powerpoint/2010/main" val="12293014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b="63887"/>
          <a:stretch/>
        </p:blipFill>
        <p:spPr>
          <a:xfrm>
            <a:off x="2121235" y="3427006"/>
            <a:ext cx="8126833" cy="323505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402773" y="1143453"/>
            <a:ext cx="6857011"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Les réservoirs peuvent se situer </a:t>
            </a:r>
          </a:p>
          <a:p>
            <a:pPr marL="742950" lvl="1" indent="-285750" algn="just">
              <a:buFont typeface="Courier New" panose="02070309020205020404" pitchFamily="49" charset="0"/>
              <a:buChar char="o"/>
            </a:pPr>
            <a:r>
              <a:rPr lang="fr-FR" dirty="0" smtClean="0"/>
              <a:t>dans les ailes, </a:t>
            </a:r>
          </a:p>
          <a:p>
            <a:pPr marL="742950" lvl="1" indent="-285750" algn="just">
              <a:buFont typeface="Courier New" panose="02070309020205020404" pitchFamily="49" charset="0"/>
              <a:buChar char="o"/>
            </a:pPr>
            <a:r>
              <a:rPr lang="fr-FR" dirty="0" smtClean="0"/>
              <a:t>dans le fuselage </a:t>
            </a:r>
          </a:p>
          <a:p>
            <a:pPr marL="742950" lvl="1" indent="-285750" algn="just">
              <a:buFont typeface="Courier New" panose="02070309020205020404" pitchFamily="49" charset="0"/>
              <a:buChar char="o"/>
            </a:pPr>
            <a:r>
              <a:rPr lang="fr-FR" dirty="0" smtClean="0"/>
              <a:t>entre les ailes </a:t>
            </a:r>
          </a:p>
          <a:p>
            <a:pPr marL="742950" lvl="1" indent="-285750" algn="just">
              <a:buFont typeface="Courier New" panose="02070309020205020404" pitchFamily="49" charset="0"/>
              <a:buChar char="o"/>
            </a:pPr>
            <a:r>
              <a:rPr lang="fr-FR" dirty="0" smtClean="0"/>
              <a:t>dans le stabilisateur horizontal. </a:t>
            </a:r>
          </a:p>
          <a:p>
            <a:pPr marL="285750" indent="-285750" algn="just">
              <a:buFont typeface="Arial" panose="020B0604020202020204" pitchFamily="34" charset="0"/>
              <a:buChar char="•"/>
            </a:pPr>
            <a:r>
              <a:rPr lang="fr-FR" dirty="0" smtClean="0"/>
              <a:t>On peut éventuellement trouver sur certains avions un réservoir supplémentaire en soute arrière.</a:t>
            </a:r>
            <a:endParaRPr lang="fr-FR" dirty="0"/>
          </a:p>
        </p:txBody>
      </p:sp>
      <p:sp>
        <p:nvSpPr>
          <p:cNvPr id="3" name="Rectangle 2"/>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7" name="Rectangle 6"/>
          <p:cNvSpPr/>
          <p:nvPr/>
        </p:nvSpPr>
        <p:spPr>
          <a:xfrm>
            <a:off x="5118136" y="521893"/>
            <a:ext cx="1955728" cy="369332"/>
          </a:xfrm>
          <a:prstGeom prst="rect">
            <a:avLst/>
          </a:prstGeom>
        </p:spPr>
        <p:txBody>
          <a:bodyPr wrap="none">
            <a:spAutoFit/>
          </a:bodyPr>
          <a:lstStyle/>
          <a:p>
            <a:r>
              <a:rPr lang="fr-FR" dirty="0"/>
              <a:t>Principes généraux</a:t>
            </a:r>
          </a:p>
        </p:txBody>
      </p:sp>
    </p:spTree>
    <p:extLst>
      <p:ext uri="{BB962C8B-B14F-4D97-AF65-F5344CB8AC3E}">
        <p14:creationId xmlns:p14="http://schemas.microsoft.com/office/powerpoint/2010/main" val="3973144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t="36648"/>
          <a:stretch/>
        </p:blipFill>
        <p:spPr>
          <a:xfrm>
            <a:off x="7146221" y="3247750"/>
            <a:ext cx="4789715" cy="3344758"/>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256064" y="1053825"/>
            <a:ext cx="11679872"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Les réservoirs situés dans la voilure et le stabilisateur horizontal sont de type structural.</a:t>
            </a:r>
          </a:p>
          <a:p>
            <a:pPr marL="285750" indent="-285750">
              <a:buFont typeface="Arial" panose="020B0604020202020204" pitchFamily="34" charset="0"/>
              <a:buChar char="•"/>
            </a:pPr>
            <a:r>
              <a:rPr lang="fr-FR" dirty="0" smtClean="0"/>
              <a:t>Les nervures intermédiaires ajournées permettent la circulation du carburant et limitent le ballottement du carburant dans les ailes. </a:t>
            </a:r>
          </a:p>
          <a:p>
            <a:pPr marL="285750" indent="-285750">
              <a:buFont typeface="Arial" panose="020B0604020202020204" pitchFamily="34" charset="0"/>
              <a:buChar char="•"/>
            </a:pPr>
            <a:r>
              <a:rPr lang="fr-FR" dirty="0" smtClean="0"/>
              <a:t>A la partie inférieure de ces nervures, des clapets anti-retour appelés aussi « </a:t>
            </a:r>
            <a:r>
              <a:rPr lang="fr-FR" dirty="0" err="1" smtClean="0"/>
              <a:t>flapper</a:t>
            </a:r>
            <a:r>
              <a:rPr lang="fr-FR" dirty="0" smtClean="0"/>
              <a:t> valves » ou « clapets top », évitent un écoulement du carburant vers l'extrémité de l'aile en cas d'accélération transversale. </a:t>
            </a:r>
          </a:p>
          <a:p>
            <a:pPr marL="285750" indent="-285750">
              <a:buFont typeface="Arial" panose="020B0604020202020204" pitchFamily="34" charset="0"/>
              <a:buChar char="•"/>
            </a:pPr>
            <a:r>
              <a:rPr lang="fr-FR" dirty="0" smtClean="0"/>
              <a:t>Leur fonction est surtout importante lorsque le niveau de carburant devient faible, car ils contribuent à prévenir le désamorçage des pompes basse pression.</a:t>
            </a:r>
            <a:endParaRPr lang="fr-FR" dirty="0"/>
          </a:p>
        </p:txBody>
      </p:sp>
      <p:sp>
        <p:nvSpPr>
          <p:cNvPr id="3" name="Rectangle 2"/>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7" name="Rectangle 6"/>
          <p:cNvSpPr/>
          <p:nvPr/>
        </p:nvSpPr>
        <p:spPr>
          <a:xfrm>
            <a:off x="5118136" y="521893"/>
            <a:ext cx="1955728" cy="369332"/>
          </a:xfrm>
          <a:prstGeom prst="rect">
            <a:avLst/>
          </a:prstGeom>
        </p:spPr>
        <p:txBody>
          <a:bodyPr wrap="none">
            <a:spAutoFit/>
          </a:bodyPr>
          <a:lstStyle/>
          <a:p>
            <a:r>
              <a:rPr lang="fr-FR" dirty="0"/>
              <a:t>Principes généraux</a:t>
            </a:r>
          </a:p>
        </p:txBody>
      </p:sp>
      <p:pic>
        <p:nvPicPr>
          <p:cNvPr id="8" name="Espace réservé du contenu 3"/>
          <p:cNvPicPr>
            <a:picLocks noChangeAspect="1"/>
          </p:cNvPicPr>
          <p:nvPr/>
        </p:nvPicPr>
        <p:blipFill>
          <a:blip r:embed="rId3"/>
          <a:stretch>
            <a:fillRect/>
          </a:stretch>
        </p:blipFill>
        <p:spPr>
          <a:xfrm>
            <a:off x="376830" y="3247750"/>
            <a:ext cx="6563520" cy="3344758"/>
          </a:xfrm>
          <a:prstGeom prst="rect">
            <a:avLst/>
          </a:prstGeom>
        </p:spPr>
      </p:pic>
    </p:spTree>
    <p:extLst>
      <p:ext uri="{BB962C8B-B14F-4D97-AF65-F5344CB8AC3E}">
        <p14:creationId xmlns:p14="http://schemas.microsoft.com/office/powerpoint/2010/main" val="40887422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630172" y="987418"/>
            <a:ext cx="6563520" cy="3072960"/>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401782" y="4405930"/>
            <a:ext cx="11622196"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Des trappes de visite permettent à la maintenance d'accéder aux équipements présents dans les réservoirs, et même d'y pénétrer sur les gros-porteurs.</a:t>
            </a:r>
          </a:p>
          <a:p>
            <a:pPr marL="285750" indent="-285750">
              <a:lnSpc>
                <a:spcPct val="150000"/>
              </a:lnSpc>
              <a:buFont typeface="Arial" panose="020B0604020202020204" pitchFamily="34" charset="0"/>
              <a:buChar char="•"/>
            </a:pPr>
            <a:r>
              <a:rPr lang="fr-FR" dirty="0" smtClean="0"/>
              <a:t>L'étanchéité des réservoirs est assurée par des mastics.</a:t>
            </a:r>
          </a:p>
          <a:p>
            <a:pPr marL="285750" indent="-285750">
              <a:lnSpc>
                <a:spcPct val="150000"/>
              </a:lnSpc>
              <a:buFont typeface="Arial" panose="020B0604020202020204" pitchFamily="34" charset="0"/>
              <a:buChar char="•"/>
            </a:pPr>
            <a:r>
              <a:rPr lang="fr-FR" dirty="0" smtClean="0"/>
              <a:t>Les réservoirs situés entre les ailes peuvent être structuraux, métalliques, ou souples.</a:t>
            </a:r>
          </a:p>
          <a:p>
            <a:pPr marL="285750" indent="-285750">
              <a:lnSpc>
                <a:spcPct val="150000"/>
              </a:lnSpc>
              <a:buFont typeface="Arial" panose="020B0604020202020204" pitchFamily="34" charset="0"/>
              <a:buChar char="•"/>
            </a:pPr>
            <a:r>
              <a:rPr lang="fr-FR" dirty="0" smtClean="0"/>
              <a:t>Ceux qui sont situés en soute arrière sont des réservoirs souples fixés dans des conteneurs métalliques.</a:t>
            </a:r>
          </a:p>
        </p:txBody>
      </p:sp>
      <p:sp>
        <p:nvSpPr>
          <p:cNvPr id="6" name="Rectangle 5"/>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7" name="Rectangle 6"/>
          <p:cNvSpPr/>
          <p:nvPr/>
        </p:nvSpPr>
        <p:spPr>
          <a:xfrm>
            <a:off x="5118136" y="521893"/>
            <a:ext cx="1955728" cy="369332"/>
          </a:xfrm>
          <a:prstGeom prst="rect">
            <a:avLst/>
          </a:prstGeom>
        </p:spPr>
        <p:txBody>
          <a:bodyPr wrap="none">
            <a:spAutoFit/>
          </a:bodyPr>
          <a:lstStyle/>
          <a:p>
            <a:r>
              <a:rPr lang="fr-FR" dirty="0"/>
              <a:t>Principes généraux</a:t>
            </a:r>
          </a:p>
        </p:txBody>
      </p:sp>
    </p:spTree>
    <p:extLst>
      <p:ext uri="{BB962C8B-B14F-4D97-AF65-F5344CB8AC3E}">
        <p14:creationId xmlns:p14="http://schemas.microsoft.com/office/powerpoint/2010/main" val="3370128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324722" y="1815671"/>
            <a:ext cx="4644000" cy="3468720"/>
          </a:xfrm>
          <a:prstGeom prst="rect">
            <a:avLst/>
          </a:prstGeom>
        </p:spPr>
      </p:pic>
      <p:sp>
        <p:nvSpPr>
          <p:cNvPr id="4" name="Rectangle 3"/>
          <p:cNvSpPr/>
          <p:nvPr/>
        </p:nvSpPr>
        <p:spPr>
          <a:xfrm>
            <a:off x="631372" y="2067918"/>
            <a:ext cx="6310746"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Les points bas des réservoirs constituent des puisards à la base desquels sont installés des dispositifs de purge. </a:t>
            </a:r>
          </a:p>
          <a:p>
            <a:pPr marL="285750" indent="-285750">
              <a:lnSpc>
                <a:spcPct val="150000"/>
              </a:lnSpc>
              <a:buFont typeface="Arial" panose="020B0604020202020204" pitchFamily="34" charset="0"/>
              <a:buChar char="•"/>
            </a:pPr>
            <a:r>
              <a:rPr lang="fr-FR" dirty="0" smtClean="0"/>
              <a:t>Ces équipements sont destinés à éliminer l'eau libre (non dissoute dans le carburant), après plusieurs heures de décantation.</a:t>
            </a:r>
            <a:endParaRPr lang="fr-FR" dirty="0"/>
          </a:p>
        </p:txBody>
      </p:sp>
      <p:sp>
        <p:nvSpPr>
          <p:cNvPr id="6" name="Rectangle 5"/>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3" name="Rectangle 2"/>
          <p:cNvSpPr/>
          <p:nvPr/>
        </p:nvSpPr>
        <p:spPr>
          <a:xfrm>
            <a:off x="5688805" y="587437"/>
            <a:ext cx="814390" cy="369332"/>
          </a:xfrm>
          <a:prstGeom prst="rect">
            <a:avLst/>
          </a:prstGeom>
        </p:spPr>
        <p:txBody>
          <a:bodyPr wrap="none">
            <a:spAutoFit/>
          </a:bodyPr>
          <a:lstStyle/>
          <a:p>
            <a:r>
              <a:rPr lang="fr-FR" dirty="0" smtClean="0"/>
              <a:t>Purges</a:t>
            </a:r>
            <a:endParaRPr lang="fr-FR" dirty="0"/>
          </a:p>
        </p:txBody>
      </p:sp>
    </p:spTree>
    <p:extLst>
      <p:ext uri="{BB962C8B-B14F-4D97-AF65-F5344CB8AC3E}">
        <p14:creationId xmlns:p14="http://schemas.microsoft.com/office/powerpoint/2010/main" val="11206485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569033" y="0"/>
            <a:ext cx="4643580" cy="3063375"/>
          </a:xfrm>
          <a:prstGeom prst="rect">
            <a:avLst/>
          </a:prstGeom>
        </p:spPr>
      </p:pic>
      <p:sp>
        <p:nvSpPr>
          <p:cNvPr id="4" name="Rectangle 3"/>
          <p:cNvSpPr/>
          <p:nvPr/>
        </p:nvSpPr>
        <p:spPr>
          <a:xfrm>
            <a:off x="399469" y="2419638"/>
            <a:ext cx="6908146" cy="25423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il est indispensable que la partie supérieure des réservoirs communique avec l'atmosphère. </a:t>
            </a:r>
          </a:p>
          <a:p>
            <a:pPr marL="285750" indent="-285750">
              <a:lnSpc>
                <a:spcPct val="150000"/>
              </a:lnSpc>
              <a:buFont typeface="Arial" panose="020B0604020202020204" pitchFamily="34" charset="0"/>
              <a:buChar char="•"/>
            </a:pPr>
            <a:r>
              <a:rPr lang="fr-FR" dirty="0" smtClean="0"/>
              <a:t>Il faut éviter que le réservoir soit en dépression suite à la consommation du carburant </a:t>
            </a:r>
          </a:p>
          <a:p>
            <a:pPr marL="285750" indent="-285750">
              <a:lnSpc>
                <a:spcPct val="150000"/>
              </a:lnSpc>
              <a:buFont typeface="Arial" panose="020B0604020202020204" pitchFamily="34" charset="0"/>
              <a:buChar char="•"/>
            </a:pPr>
            <a:r>
              <a:rPr lang="fr-FR" dirty="0" smtClean="0"/>
              <a:t>il faut évacuer une grande quantité d'air pendant </a:t>
            </a:r>
            <a:r>
              <a:rPr lang="fr-FR" dirty="0"/>
              <a:t>les pleins des avions de transport </a:t>
            </a:r>
            <a:r>
              <a:rPr lang="fr-FR" dirty="0" smtClean="0"/>
              <a:t>qui sont </a:t>
            </a:r>
            <a:r>
              <a:rPr lang="fr-FR" dirty="0"/>
              <a:t>effectués sous pression, </a:t>
            </a:r>
          </a:p>
        </p:txBody>
      </p:sp>
      <p:sp>
        <p:nvSpPr>
          <p:cNvPr id="7" name="Rectangle 6"/>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3" name="Rectangle 2"/>
          <p:cNvSpPr/>
          <p:nvPr/>
        </p:nvSpPr>
        <p:spPr>
          <a:xfrm>
            <a:off x="2500419" y="1732529"/>
            <a:ext cx="3032818" cy="369332"/>
          </a:xfrm>
          <a:prstGeom prst="rect">
            <a:avLst/>
          </a:prstGeom>
        </p:spPr>
        <p:txBody>
          <a:bodyPr wrap="none">
            <a:spAutoFit/>
          </a:bodyPr>
          <a:lstStyle/>
          <a:p>
            <a:r>
              <a:rPr lang="fr-FR" dirty="0"/>
              <a:t>Mise à l'air libre des réservoirs</a:t>
            </a:r>
          </a:p>
        </p:txBody>
      </p:sp>
      <p:pic>
        <p:nvPicPr>
          <p:cNvPr id="8" name="Espace réservé du contenu 3"/>
          <p:cNvPicPr>
            <a:picLocks noChangeAspect="1"/>
          </p:cNvPicPr>
          <p:nvPr/>
        </p:nvPicPr>
        <p:blipFill>
          <a:blip r:embed="rId3"/>
          <a:stretch>
            <a:fillRect/>
          </a:stretch>
        </p:blipFill>
        <p:spPr>
          <a:xfrm>
            <a:off x="7569033" y="3578988"/>
            <a:ext cx="4622967" cy="3190883"/>
          </a:xfrm>
          <a:prstGeom prst="rect">
            <a:avLst/>
          </a:prstGeom>
        </p:spPr>
      </p:pic>
    </p:spTree>
    <p:extLst>
      <p:ext uri="{BB962C8B-B14F-4D97-AF65-F5344CB8AC3E}">
        <p14:creationId xmlns:p14="http://schemas.microsoft.com/office/powerpoint/2010/main" val="370641293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569033" y="0"/>
            <a:ext cx="4643580" cy="3063375"/>
          </a:xfrm>
          <a:prstGeom prst="rect">
            <a:avLst/>
          </a:prstGeom>
        </p:spPr>
      </p:pic>
      <p:sp>
        <p:nvSpPr>
          <p:cNvPr id="4" name="Rectangle 3"/>
          <p:cNvSpPr/>
          <p:nvPr/>
        </p:nvSpPr>
        <p:spPr>
          <a:xfrm>
            <a:off x="246413" y="1632214"/>
            <a:ext cx="6908146" cy="420435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Cette mise à l'air libre est réalisée par des canalisations, une par réservoir, qui cheminent sous l'extrados et aboutissent à un réservoir de mise à l'air libre (</a:t>
            </a:r>
            <a:r>
              <a:rPr lang="fr-FR" dirty="0" err="1" smtClean="0"/>
              <a:t>surge</a:t>
            </a:r>
            <a:r>
              <a:rPr lang="fr-FR" dirty="0" smtClean="0"/>
              <a:t> tank) en bout d'aile. </a:t>
            </a:r>
          </a:p>
          <a:p>
            <a:pPr marL="285750" indent="-285750" algn="just">
              <a:lnSpc>
                <a:spcPct val="150000"/>
              </a:lnSpc>
              <a:buFont typeface="Arial" panose="020B0604020202020204" pitchFamily="34" charset="0"/>
              <a:buChar char="•"/>
            </a:pPr>
            <a:r>
              <a:rPr lang="fr-FR" dirty="0" smtClean="0"/>
              <a:t>Ce réservoir est mis en relation avec l'atmosphère par une prise NACA qui permet, lors des pleins, d'évacuer l'air contenu dans les réservoirs et, en vol, d'assurer une légère pressurisation (environ 1 PSI).</a:t>
            </a:r>
          </a:p>
          <a:p>
            <a:pPr marL="285750" indent="-285750" algn="just">
              <a:lnSpc>
                <a:spcPct val="150000"/>
              </a:lnSpc>
              <a:buFont typeface="Arial" panose="020B0604020202020204" pitchFamily="34" charset="0"/>
              <a:buChar char="•"/>
            </a:pPr>
            <a:r>
              <a:rPr lang="fr-FR" dirty="0" smtClean="0"/>
              <a:t>En cas de défaut des dispositifs de sécurité lors des pleins, le réservoir de mise à l'air libre pourrait évacuer le surplus de carburant vers l'extérieur.</a:t>
            </a:r>
            <a:endParaRPr lang="fr-FR" dirty="0"/>
          </a:p>
        </p:txBody>
      </p:sp>
      <p:pic>
        <p:nvPicPr>
          <p:cNvPr id="6" name="Image 5"/>
          <p:cNvPicPr>
            <a:picLocks noChangeAspect="1"/>
          </p:cNvPicPr>
          <p:nvPr/>
        </p:nvPicPr>
        <p:blipFill rotWithShape="1">
          <a:blip r:embed="rId3"/>
          <a:srcRect r="8337"/>
          <a:stretch/>
        </p:blipFill>
        <p:spPr>
          <a:xfrm>
            <a:off x="7569033" y="3614058"/>
            <a:ext cx="4643580" cy="3116673"/>
          </a:xfrm>
          <a:prstGeom prst="rect">
            <a:avLst/>
          </a:prstGeom>
        </p:spPr>
      </p:pic>
      <p:sp>
        <p:nvSpPr>
          <p:cNvPr id="7" name="Rectangle 6"/>
          <p:cNvSpPr/>
          <p:nvPr/>
        </p:nvSpPr>
        <p:spPr>
          <a:xfrm>
            <a:off x="5037441" y="120134"/>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3" name="Rectangle 2"/>
          <p:cNvSpPr/>
          <p:nvPr/>
        </p:nvSpPr>
        <p:spPr>
          <a:xfrm>
            <a:off x="2337133" y="589529"/>
            <a:ext cx="3032818" cy="369332"/>
          </a:xfrm>
          <a:prstGeom prst="rect">
            <a:avLst/>
          </a:prstGeom>
        </p:spPr>
        <p:txBody>
          <a:bodyPr wrap="none">
            <a:spAutoFit/>
          </a:bodyPr>
          <a:lstStyle/>
          <a:p>
            <a:r>
              <a:rPr lang="fr-FR" dirty="0"/>
              <a:t>Mise à l'air libre des réservoirs</a:t>
            </a:r>
          </a:p>
        </p:txBody>
      </p:sp>
    </p:spTree>
    <p:extLst>
      <p:ext uri="{BB962C8B-B14F-4D97-AF65-F5344CB8AC3E}">
        <p14:creationId xmlns:p14="http://schemas.microsoft.com/office/powerpoint/2010/main" val="26822256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802474" y="0"/>
            <a:ext cx="5389526" cy="3349899"/>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108857" y="2156821"/>
            <a:ext cx="6096000" cy="3000821"/>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Afin d'éviter une déformation de l'aile en cas d'anomalie du système de mise à l'air libre, les réservoirs sont équipés de valves de surpression. </a:t>
            </a:r>
          </a:p>
          <a:p>
            <a:pPr marL="285750" indent="-285750" algn="just">
              <a:lnSpc>
                <a:spcPct val="150000"/>
              </a:lnSpc>
              <a:buFont typeface="Arial" panose="020B0604020202020204" pitchFamily="34" charset="0"/>
              <a:buChar char="•"/>
            </a:pPr>
            <a:r>
              <a:rPr lang="fr-FR" dirty="0" smtClean="0"/>
              <a:t>Il s'agit de disques qui reçoivent, d'un côté, la pression du réservoir et, de l'autre, la pression atmosphérique, et qui se briseraient en cas de pression différentielle trop importante.</a:t>
            </a:r>
          </a:p>
          <a:p>
            <a:pPr marL="285750" indent="-285750" algn="just">
              <a:lnSpc>
                <a:spcPct val="150000"/>
              </a:lnSpc>
              <a:buFont typeface="Arial" panose="020B0604020202020204" pitchFamily="34" charset="0"/>
              <a:buChar char="•"/>
            </a:pPr>
            <a:r>
              <a:rPr lang="fr-FR" dirty="0" smtClean="0"/>
              <a:t>Ces disques sont visibles sous l'intrados.</a:t>
            </a:r>
            <a:endParaRPr lang="fr-FR" dirty="0"/>
          </a:p>
        </p:txBody>
      </p:sp>
      <p:pic>
        <p:nvPicPr>
          <p:cNvPr id="6" name="Image 5"/>
          <p:cNvPicPr>
            <a:picLocks noChangeAspect="1"/>
          </p:cNvPicPr>
          <p:nvPr/>
        </p:nvPicPr>
        <p:blipFill>
          <a:blip r:embed="rId3"/>
          <a:stretch>
            <a:fillRect/>
          </a:stretch>
        </p:blipFill>
        <p:spPr>
          <a:xfrm>
            <a:off x="8631600" y="3440480"/>
            <a:ext cx="3560400" cy="341752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286327" y="185448"/>
            <a:ext cx="21171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Réservoirs carburant</a:t>
            </a:r>
          </a:p>
        </p:txBody>
      </p:sp>
      <p:sp>
        <p:nvSpPr>
          <p:cNvPr id="3" name="Rectangle 2"/>
          <p:cNvSpPr/>
          <p:nvPr/>
        </p:nvSpPr>
        <p:spPr>
          <a:xfrm>
            <a:off x="3603032" y="757868"/>
            <a:ext cx="2199192" cy="369332"/>
          </a:xfrm>
          <a:prstGeom prst="rect">
            <a:avLst/>
          </a:prstGeom>
        </p:spPr>
        <p:txBody>
          <a:bodyPr wrap="none">
            <a:spAutoFit/>
          </a:bodyPr>
          <a:lstStyle/>
          <a:p>
            <a:r>
              <a:rPr lang="fr-FR" dirty="0"/>
              <a:t>Valves de surpression</a:t>
            </a:r>
          </a:p>
        </p:txBody>
      </p:sp>
    </p:spTree>
    <p:extLst>
      <p:ext uri="{BB962C8B-B14F-4D97-AF65-F5344CB8AC3E}">
        <p14:creationId xmlns:p14="http://schemas.microsoft.com/office/powerpoint/2010/main" val="32415011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r="52000"/>
          <a:stretch/>
        </p:blipFill>
        <p:spPr>
          <a:xfrm>
            <a:off x="8074824" y="641567"/>
            <a:ext cx="3180494" cy="3544827"/>
          </a:xfrm>
          <a:prstGeom prst="rect">
            <a:avLst/>
          </a:prstGeom>
        </p:spPr>
      </p:pic>
      <p:sp>
        <p:nvSpPr>
          <p:cNvPr id="4" name="Rectangle 3"/>
          <p:cNvSpPr/>
          <p:nvPr/>
        </p:nvSpPr>
        <p:spPr>
          <a:xfrm>
            <a:off x="185054" y="1108920"/>
            <a:ext cx="5617029" cy="54938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jauges de carburant des avions de transport sont des systèmes capacitifs associés à des résistances de compensation (compensateurs) qui amènent une correction fonction de la température.</a:t>
            </a:r>
          </a:p>
          <a:p>
            <a:pPr marL="285750" indent="-285750" algn="just">
              <a:lnSpc>
                <a:spcPct val="150000"/>
              </a:lnSpc>
              <a:buFont typeface="Arial" panose="020B0604020202020204" pitchFamily="34" charset="0"/>
              <a:buChar char="•"/>
            </a:pPr>
            <a:r>
              <a:rPr lang="fr-FR" dirty="0" smtClean="0"/>
              <a:t>Le dispositif fournit une indication massique indépendante de la température.</a:t>
            </a:r>
          </a:p>
          <a:p>
            <a:pPr marL="285750" indent="-285750" algn="just">
              <a:lnSpc>
                <a:spcPct val="150000"/>
              </a:lnSpc>
              <a:buFont typeface="Arial" panose="020B0604020202020204" pitchFamily="34" charset="0"/>
              <a:buChar char="•"/>
            </a:pPr>
            <a:r>
              <a:rPr lang="fr-FR" dirty="0"/>
              <a:t>Les sondes se présentent sous la forme de deux cylindres concentriques immergés dans le carburant et formant un condensateur. </a:t>
            </a:r>
          </a:p>
          <a:p>
            <a:pPr marL="285750" indent="-285750" algn="just">
              <a:lnSpc>
                <a:spcPct val="150000"/>
              </a:lnSpc>
              <a:buFont typeface="Arial" panose="020B0604020202020204" pitchFamily="34" charset="0"/>
              <a:buChar char="•"/>
            </a:pPr>
            <a:r>
              <a:rPr lang="fr-FR" dirty="0"/>
              <a:t>Les constantes diélectriques de l'air et du carburant étant différentes, </a:t>
            </a:r>
          </a:p>
          <a:p>
            <a:pPr marL="285750" indent="-285750" algn="just">
              <a:lnSpc>
                <a:spcPct val="150000"/>
              </a:lnSpc>
              <a:buFont typeface="Arial" panose="020B0604020202020204" pitchFamily="34" charset="0"/>
              <a:buChar char="•"/>
            </a:pPr>
            <a:r>
              <a:rPr lang="fr-FR" dirty="0"/>
              <a:t>la capacité mesurée aux bornes du condensateur dépendra de la hauteur de carburant</a:t>
            </a:r>
            <a:r>
              <a:rPr lang="fr-FR" dirty="0" smtClean="0"/>
              <a:t>.</a:t>
            </a:r>
          </a:p>
        </p:txBody>
      </p:sp>
      <p:sp>
        <p:nvSpPr>
          <p:cNvPr id="3" name="Rectangle 2"/>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6" name="Rectangle 5"/>
          <p:cNvSpPr/>
          <p:nvPr/>
        </p:nvSpPr>
        <p:spPr>
          <a:xfrm>
            <a:off x="5627196" y="609084"/>
            <a:ext cx="1001108" cy="369332"/>
          </a:xfrm>
          <a:prstGeom prst="rect">
            <a:avLst/>
          </a:prstGeom>
        </p:spPr>
        <p:txBody>
          <a:bodyPr wrap="none">
            <a:spAutoFit/>
          </a:bodyPr>
          <a:lstStyle/>
          <a:p>
            <a:r>
              <a:rPr lang="fr-FR" dirty="0"/>
              <a:t>Jaugeurs</a:t>
            </a:r>
          </a:p>
        </p:txBody>
      </p:sp>
      <p:sp>
        <p:nvSpPr>
          <p:cNvPr id="8" name="Rectangle 7"/>
          <p:cNvSpPr/>
          <p:nvPr/>
        </p:nvSpPr>
        <p:spPr>
          <a:xfrm>
            <a:off x="6215743" y="4391934"/>
            <a:ext cx="6096000" cy="1754326"/>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a:t>C : capacité résultante </a:t>
            </a:r>
            <a:endParaRPr lang="fr-FR" dirty="0" smtClean="0"/>
          </a:p>
          <a:p>
            <a:r>
              <a:rPr lang="fr-FR" dirty="0" smtClean="0"/>
              <a:t>ε</a:t>
            </a:r>
            <a:r>
              <a:rPr lang="fr-FR" baseline="-25000" dirty="0" smtClean="0"/>
              <a:t>0</a:t>
            </a:r>
            <a:r>
              <a:rPr lang="fr-FR" dirty="0" smtClean="0"/>
              <a:t>: </a:t>
            </a:r>
            <a:r>
              <a:rPr lang="fr-FR" dirty="0" err="1"/>
              <a:t>diélectrjque</a:t>
            </a:r>
            <a:r>
              <a:rPr lang="fr-FR" dirty="0"/>
              <a:t> de l'air </a:t>
            </a:r>
            <a:endParaRPr lang="fr-FR" dirty="0" smtClean="0"/>
          </a:p>
          <a:p>
            <a:r>
              <a:rPr lang="fr-FR" dirty="0" smtClean="0"/>
              <a:t>c </a:t>
            </a:r>
            <a:r>
              <a:rPr lang="fr-FR" dirty="0"/>
              <a:t>: diélectrique du carburant </a:t>
            </a:r>
            <a:endParaRPr lang="fr-FR" dirty="0" smtClean="0"/>
          </a:p>
          <a:p>
            <a:r>
              <a:rPr lang="fr-FR" dirty="0" smtClean="0"/>
              <a:t>S </a:t>
            </a:r>
            <a:r>
              <a:rPr lang="fr-FR" dirty="0"/>
              <a:t>: surface</a:t>
            </a:r>
          </a:p>
          <a:p>
            <a:r>
              <a:rPr lang="fr-FR" dirty="0" smtClean="0"/>
              <a:t>e </a:t>
            </a:r>
            <a:r>
              <a:rPr lang="fr-FR" dirty="0"/>
              <a:t>: épaisseur du diélectrique</a:t>
            </a:r>
          </a:p>
          <a:p>
            <a:endParaRPr lang="fr-FR" dirty="0"/>
          </a:p>
        </p:txBody>
      </p:sp>
      <mc:AlternateContent xmlns:mc="http://schemas.openxmlformats.org/markup-compatibility/2006" xmlns:a14="http://schemas.microsoft.com/office/drawing/2010/main">
        <mc:Choice Requires="a14">
          <p:sp>
            <p:nvSpPr>
              <p:cNvPr id="9" name="ZoneTexte 8"/>
              <p:cNvSpPr txBox="1"/>
              <p:nvPr/>
            </p:nvSpPr>
            <p:spPr>
              <a:xfrm>
                <a:off x="9890389" y="4782510"/>
                <a:ext cx="1486176" cy="520399"/>
              </a:xfrm>
              <a:prstGeom prst="rect">
                <a:avLst/>
              </a:prstGeom>
            </p:spPr>
            <p:style>
              <a:lnRef idx="2">
                <a:schemeClr val="accent2"/>
              </a:lnRef>
              <a:fillRef idx="1">
                <a:schemeClr val="lt1"/>
              </a:fillRef>
              <a:effectRef idx="0">
                <a:schemeClr val="accent2"/>
              </a:effectRef>
              <a:fontRef idx="minor">
                <a:schemeClr val="dk1"/>
              </a:fontRef>
            </p:style>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𝐶</m:t>
                      </m:r>
                      <m:r>
                        <a:rPr lang="fr-FR" b="0" i="1" smtClean="0">
                          <a:latin typeface="Cambria Math" panose="02040503050406030204" pitchFamily="18" charset="0"/>
                        </a:rPr>
                        <m:t>=</m:t>
                      </m:r>
                      <m:sSub>
                        <m:sSubPr>
                          <m:ctrlPr>
                            <a:rPr lang="fr-FR" b="0" i="1" smtClean="0">
                              <a:latin typeface="Cambria Math" panose="02040503050406030204" pitchFamily="18" charset="0"/>
                            </a:rPr>
                          </m:ctrlPr>
                        </m:sSubPr>
                        <m:e>
                          <m:r>
                            <a:rPr lang="fr-FR" i="1">
                              <a:latin typeface="Cambria Math" panose="02040503050406030204" pitchFamily="18" charset="0"/>
                              <a:ea typeface="Cambria Math" panose="02040503050406030204" pitchFamily="18" charset="0"/>
                            </a:rPr>
                            <m:t>𝜀</m:t>
                          </m:r>
                        </m:e>
                        <m:sub>
                          <m:r>
                            <a:rPr lang="fr-FR" b="0" i="1" smtClean="0">
                              <a:latin typeface="Cambria Math" panose="02040503050406030204" pitchFamily="18" charset="0"/>
                            </a:rPr>
                            <m:t>0</m:t>
                          </m:r>
                        </m:sub>
                      </m:sSub>
                      <m:r>
                        <a:rPr lang="fr-FR" b="0" i="1" smtClean="0">
                          <a:latin typeface="Cambria Math" panose="02040503050406030204" pitchFamily="18" charset="0"/>
                          <a:ea typeface="Cambria Math" panose="02040503050406030204" pitchFamily="18" charset="0"/>
                        </a:rPr>
                        <m:t>×</m:t>
                      </m:r>
                      <m:r>
                        <a:rPr lang="fr-FR" b="0" i="1" smtClean="0">
                          <a:latin typeface="Cambria Math" panose="02040503050406030204" pitchFamily="18" charset="0"/>
                          <a:ea typeface="Cambria Math" panose="02040503050406030204" pitchFamily="18" charset="0"/>
                        </a:rPr>
                        <m:t>𝜀</m:t>
                      </m:r>
                      <m:r>
                        <a:rPr lang="fr-FR" b="0" i="1" smtClean="0">
                          <a:latin typeface="Cambria Math" panose="02040503050406030204" pitchFamily="18" charset="0"/>
                          <a:ea typeface="Cambria Math" panose="02040503050406030204" pitchFamily="18" charset="0"/>
                        </a:rPr>
                        <m:t>×</m:t>
                      </m:r>
                      <m:f>
                        <m:fPr>
                          <m:ctrlPr>
                            <a:rPr lang="fr-FR" b="0" i="1" smtClean="0">
                              <a:latin typeface="Cambria Math" panose="02040503050406030204" pitchFamily="18" charset="0"/>
                              <a:ea typeface="Cambria Math" panose="02040503050406030204" pitchFamily="18" charset="0"/>
                            </a:rPr>
                          </m:ctrlPr>
                        </m:fPr>
                        <m:num>
                          <m:r>
                            <a:rPr lang="fr-FR" b="0" i="1" smtClean="0">
                              <a:latin typeface="Cambria Math" panose="02040503050406030204" pitchFamily="18" charset="0"/>
                              <a:ea typeface="Cambria Math" panose="02040503050406030204" pitchFamily="18" charset="0"/>
                            </a:rPr>
                            <m:t>𝑆</m:t>
                          </m:r>
                        </m:num>
                        <m:den>
                          <m:r>
                            <a:rPr lang="fr-FR" b="0" i="1" smtClean="0">
                              <a:latin typeface="Cambria Math" panose="02040503050406030204" pitchFamily="18" charset="0"/>
                              <a:ea typeface="Cambria Math" panose="02040503050406030204" pitchFamily="18" charset="0"/>
                            </a:rPr>
                            <m:t>𝑒</m:t>
                          </m:r>
                        </m:den>
                      </m:f>
                    </m:oMath>
                  </m:oMathPara>
                </a14:m>
                <a:endParaRPr lang="en-US" dirty="0"/>
              </a:p>
            </p:txBody>
          </p:sp>
        </mc:Choice>
        <mc:Fallback xmlns="">
          <p:sp>
            <p:nvSpPr>
              <p:cNvPr id="9" name="ZoneTexte 8"/>
              <p:cNvSpPr txBox="1">
                <a:spLocks noRot="1" noChangeAspect="1" noMove="1" noResize="1" noEditPoints="1" noAdjustHandles="1" noChangeArrowheads="1" noChangeShapeType="1" noTextEdit="1"/>
              </p:cNvSpPr>
              <p:nvPr/>
            </p:nvSpPr>
            <p:spPr>
              <a:xfrm>
                <a:off x="9890389" y="4782510"/>
                <a:ext cx="1486176" cy="520399"/>
              </a:xfrm>
              <a:prstGeom prst="rect">
                <a:avLst/>
              </a:prstGeom>
              <a:blipFill>
                <a:blip r:embed="rId3"/>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3682665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01486" y="1397284"/>
            <a:ext cx="9808028"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b="1" dirty="0" smtClean="0"/>
              <a:t>AVGAS 100LL </a:t>
            </a:r>
            <a:r>
              <a:rPr lang="fr-FR" dirty="0" smtClean="0"/>
              <a:t>	est de loin la plus répandue.</a:t>
            </a:r>
          </a:p>
          <a:p>
            <a:pPr marL="285750" indent="-285750" algn="just">
              <a:lnSpc>
                <a:spcPct val="150000"/>
              </a:lnSpc>
              <a:buFont typeface="Arial" panose="020B0604020202020204" pitchFamily="34" charset="0"/>
              <a:buChar char="•"/>
            </a:pPr>
            <a:r>
              <a:rPr lang="fr-FR" b="1" dirty="0" smtClean="0"/>
              <a:t>AVGAS 100 </a:t>
            </a:r>
            <a:r>
              <a:rPr lang="fr-FR" dirty="0" smtClean="0"/>
              <a:t>	n'est plus disponible en Europe et aux USA en raison de sa toxicité </a:t>
            </a:r>
          </a:p>
          <a:p>
            <a:pPr marL="285750" indent="-285750" algn="just">
              <a:lnSpc>
                <a:spcPct val="150000"/>
              </a:lnSpc>
              <a:buFont typeface="Arial" panose="020B0604020202020204" pitchFamily="34" charset="0"/>
              <a:buChar char="•"/>
            </a:pPr>
            <a:r>
              <a:rPr lang="fr-FR" b="1" dirty="0" smtClean="0"/>
              <a:t>AVGAS 80 </a:t>
            </a:r>
            <a:r>
              <a:rPr lang="fr-FR" dirty="0" smtClean="0"/>
              <a:t>	n'est plus disponible (était utilisable par des moteurs à faible taux de compression) </a:t>
            </a:r>
          </a:p>
          <a:p>
            <a:pPr marL="285750" indent="-285750" algn="just">
              <a:lnSpc>
                <a:spcPct val="150000"/>
              </a:lnSpc>
              <a:buFont typeface="Arial" panose="020B0604020202020204" pitchFamily="34" charset="0"/>
              <a:buChar char="•"/>
            </a:pPr>
            <a:r>
              <a:rPr lang="fr-FR" b="1" dirty="0" smtClean="0"/>
              <a:t>AVGAS UL91 </a:t>
            </a:r>
            <a:r>
              <a:rPr lang="fr-FR" dirty="0" smtClean="0"/>
              <a:t>	est une essence sans plomb qualité aviation. En 2010 l'EASA a déclaré ce carburant utilisable pour tous les avions à la condition qu'il soit approuvé par le fabriquant du moteur (limitation du taux de compression). La disponibilité de ce carburant s'améliore lentement.</a:t>
            </a:r>
          </a:p>
        </p:txBody>
      </p:sp>
      <p:sp>
        <p:nvSpPr>
          <p:cNvPr id="5" name="Rectangle 4"/>
          <p:cNvSpPr/>
          <p:nvPr/>
        </p:nvSpPr>
        <p:spPr>
          <a:xfrm>
            <a:off x="2810492" y="694164"/>
            <a:ext cx="6761020" cy="369332"/>
          </a:xfrm>
          <a:prstGeom prst="rect">
            <a:avLst/>
          </a:prstGeom>
        </p:spPr>
        <p:txBody>
          <a:bodyPr wrap="square">
            <a:spAutoFit/>
          </a:bodyPr>
          <a:lstStyle/>
          <a:p>
            <a:r>
              <a:rPr lang="fr-FR" dirty="0" smtClean="0"/>
              <a:t>Caractéristiques principales des carburants pour moteurs à pistons</a:t>
            </a:r>
            <a:endParaRPr lang="fr-FR" dirty="0"/>
          </a:p>
        </p:txBody>
      </p:sp>
      <p:sp>
        <p:nvSpPr>
          <p:cNvPr id="6" name="Rectangle 5"/>
          <p:cNvSpPr/>
          <p:nvPr/>
        </p:nvSpPr>
        <p:spPr>
          <a:xfrm>
            <a:off x="4181469" y="175320"/>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spTree>
    <p:extLst>
      <p:ext uri="{BB962C8B-B14F-4D97-AF65-F5344CB8AC3E}">
        <p14:creationId xmlns:p14="http://schemas.microsoft.com/office/powerpoint/2010/main" val="296437547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6946223" y="1444624"/>
            <a:ext cx="4156068" cy="4351338"/>
          </a:xfrm>
          <a:prstGeom prst="rect">
            <a:avLst/>
          </a:prstGeom>
        </p:spPr>
      </p:pic>
      <p:sp>
        <p:nvSpPr>
          <p:cNvPr id="3" name="Rectangle 2"/>
          <p:cNvSpPr/>
          <p:nvPr/>
        </p:nvSpPr>
        <p:spPr>
          <a:xfrm>
            <a:off x="217714" y="2037447"/>
            <a:ext cx="6096000" cy="4204356"/>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a:t>Les sondes se présentent sous la forme de deux cylindres concentriques immergés dans le carburant et formant un condensateur. </a:t>
            </a:r>
          </a:p>
          <a:p>
            <a:pPr marL="285750" indent="-285750" algn="just">
              <a:lnSpc>
                <a:spcPct val="150000"/>
              </a:lnSpc>
              <a:buFont typeface="Arial" panose="020B0604020202020204" pitchFamily="34" charset="0"/>
              <a:buChar char="•"/>
            </a:pPr>
            <a:r>
              <a:rPr lang="fr-FR" dirty="0"/>
              <a:t>Les constantes diélectriques de l'air et du carburant étant différentes, </a:t>
            </a:r>
          </a:p>
          <a:p>
            <a:pPr marL="285750" indent="-285750" algn="just">
              <a:lnSpc>
                <a:spcPct val="150000"/>
              </a:lnSpc>
              <a:buFont typeface="Arial" panose="020B0604020202020204" pitchFamily="34" charset="0"/>
              <a:buChar char="•"/>
            </a:pPr>
            <a:r>
              <a:rPr lang="fr-FR" dirty="0"/>
              <a:t>la capacité mesurée aux bornes du condensateur dépendra de la hauteur de carburant</a:t>
            </a:r>
            <a:r>
              <a:rPr lang="fr-FR" dirty="0" smtClean="0"/>
              <a:t>.</a:t>
            </a:r>
          </a:p>
          <a:p>
            <a:pPr marL="285750" indent="-285750">
              <a:lnSpc>
                <a:spcPct val="150000"/>
              </a:lnSpc>
              <a:buFont typeface="Arial" panose="020B0604020202020204" pitchFamily="34" charset="0"/>
              <a:buChar char="•"/>
            </a:pPr>
            <a:r>
              <a:rPr lang="fr-FR" dirty="0"/>
              <a:t>Les sondes sont montées en </a:t>
            </a:r>
            <a:r>
              <a:rPr lang="fr-FR" dirty="0" err="1"/>
              <a:t>paralléle</a:t>
            </a:r>
            <a:r>
              <a:rPr lang="fr-FR" dirty="0"/>
              <a:t>.	</a:t>
            </a:r>
          </a:p>
          <a:p>
            <a:pPr marL="285750" indent="-285750">
              <a:lnSpc>
                <a:spcPct val="150000"/>
              </a:lnSpc>
              <a:buFont typeface="Arial" panose="020B0604020202020204" pitchFamily="34" charset="0"/>
              <a:buChar char="•"/>
            </a:pPr>
            <a:r>
              <a:rPr lang="fr-FR" dirty="0"/>
              <a:t>Afin d'obtenir une bonne précision, elles sont réparties dans les réservoirs (par exemple, 102 sondes pour un B747).</a:t>
            </a:r>
          </a:p>
        </p:txBody>
      </p:sp>
      <p:sp>
        <p:nvSpPr>
          <p:cNvPr id="5" name="Rectangle 4"/>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7" name="Rectangle 6"/>
          <p:cNvSpPr/>
          <p:nvPr/>
        </p:nvSpPr>
        <p:spPr>
          <a:xfrm>
            <a:off x="5627196" y="609084"/>
            <a:ext cx="1001108" cy="369332"/>
          </a:xfrm>
          <a:prstGeom prst="rect">
            <a:avLst/>
          </a:prstGeom>
        </p:spPr>
        <p:txBody>
          <a:bodyPr wrap="none">
            <a:spAutoFit/>
          </a:bodyPr>
          <a:lstStyle/>
          <a:p>
            <a:r>
              <a:rPr lang="fr-FR" dirty="0"/>
              <a:t>Jaugeurs</a:t>
            </a:r>
          </a:p>
        </p:txBody>
      </p:sp>
    </p:spTree>
    <p:extLst>
      <p:ext uri="{BB962C8B-B14F-4D97-AF65-F5344CB8AC3E}">
        <p14:creationId xmlns:p14="http://schemas.microsoft.com/office/powerpoint/2010/main" val="7316081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5425496" y="1541359"/>
            <a:ext cx="6571007" cy="4369583"/>
          </a:xfrm>
          <a:prstGeom prst="rect">
            <a:avLst/>
          </a:prstGeom>
        </p:spPr>
      </p:pic>
      <p:sp>
        <p:nvSpPr>
          <p:cNvPr id="4" name="Rectangle 3"/>
          <p:cNvSpPr/>
          <p:nvPr/>
        </p:nvSpPr>
        <p:spPr>
          <a:xfrm>
            <a:off x="229645" y="2421277"/>
            <a:ext cx="4821326"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informations provenant des sondes sont centralisées sur un calculateur, puis distribuées aux dispositifs d'indication.</a:t>
            </a:r>
          </a:p>
          <a:p>
            <a:pPr marL="285750" indent="-285750" algn="just">
              <a:lnSpc>
                <a:spcPct val="150000"/>
              </a:lnSpc>
              <a:buFont typeface="Arial" panose="020B0604020202020204" pitchFamily="34" charset="0"/>
              <a:buChar char="•"/>
            </a:pPr>
            <a:r>
              <a:rPr lang="fr-FR" dirty="0" smtClean="0"/>
              <a:t>Sur les avions d'ancienne génération, il s'agit d'instruments analogiques ; </a:t>
            </a:r>
          </a:p>
          <a:p>
            <a:pPr marL="285750" indent="-285750" algn="just">
              <a:lnSpc>
                <a:spcPct val="150000"/>
              </a:lnSpc>
              <a:buFont typeface="Arial" panose="020B0604020202020204" pitchFamily="34" charset="0"/>
              <a:buChar char="•"/>
            </a:pPr>
            <a:r>
              <a:rPr lang="fr-FR" dirty="0" smtClean="0"/>
              <a:t>en général, un instrument par réservoir, plus un totalisateur.</a:t>
            </a:r>
            <a:endParaRPr lang="fr-FR" dirty="0"/>
          </a:p>
        </p:txBody>
      </p:sp>
      <p:sp>
        <p:nvSpPr>
          <p:cNvPr id="6" name="Rectangle 5"/>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7" name="Rectangle 6"/>
          <p:cNvSpPr/>
          <p:nvPr/>
        </p:nvSpPr>
        <p:spPr>
          <a:xfrm>
            <a:off x="5715189" y="568577"/>
            <a:ext cx="1220912" cy="369332"/>
          </a:xfrm>
          <a:prstGeom prst="rect">
            <a:avLst/>
          </a:prstGeom>
        </p:spPr>
        <p:txBody>
          <a:bodyPr wrap="none">
            <a:spAutoFit/>
          </a:bodyPr>
          <a:lstStyle/>
          <a:p>
            <a:r>
              <a:rPr lang="fr-FR" dirty="0"/>
              <a:t>Indicateurs</a:t>
            </a:r>
          </a:p>
        </p:txBody>
      </p:sp>
    </p:spTree>
    <p:extLst>
      <p:ext uri="{BB962C8B-B14F-4D97-AF65-F5344CB8AC3E}">
        <p14:creationId xmlns:p14="http://schemas.microsoft.com/office/powerpoint/2010/main" val="344961136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762009" y="109248"/>
            <a:ext cx="5304968" cy="6632901"/>
          </a:xfrm>
          <a:prstGeom prst="rect">
            <a:avLst/>
          </a:prstGeom>
        </p:spPr>
      </p:pic>
      <p:sp>
        <p:nvSpPr>
          <p:cNvPr id="4" name="Rectangle 3"/>
          <p:cNvSpPr/>
          <p:nvPr/>
        </p:nvSpPr>
        <p:spPr>
          <a:xfrm>
            <a:off x="241465" y="1584477"/>
            <a:ext cx="6096000" cy="2031325"/>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Sur les avions actuels, les </a:t>
            </a:r>
            <a:r>
              <a:rPr lang="fr-FR" b="1" dirty="0" smtClean="0"/>
              <a:t>quantités de carburant </a:t>
            </a:r>
            <a:r>
              <a:rPr lang="fr-FR" dirty="0" smtClean="0"/>
              <a:t>sont affichées sur différentes pages des systèmes:</a:t>
            </a:r>
          </a:p>
          <a:p>
            <a:pPr marL="285750" indent="-285750">
              <a:buFont typeface="Arial" panose="020B0604020202020204" pitchFamily="34" charset="0"/>
              <a:buChar char="•"/>
            </a:pPr>
            <a:r>
              <a:rPr lang="fr-FR" dirty="0" smtClean="0"/>
              <a:t> ECAM (Airbus) </a:t>
            </a:r>
          </a:p>
          <a:p>
            <a:pPr marL="285750" indent="-285750">
              <a:buFont typeface="Arial" panose="020B0604020202020204" pitchFamily="34" charset="0"/>
              <a:buChar char="•"/>
            </a:pPr>
            <a:r>
              <a:rPr lang="fr-FR" dirty="0" smtClean="0"/>
              <a:t> EICAS (Boeing) </a:t>
            </a:r>
          </a:p>
          <a:p>
            <a:pPr marL="285750" indent="-285750">
              <a:buFont typeface="Arial" panose="020B0604020202020204" pitchFamily="34" charset="0"/>
              <a:buChar char="•"/>
            </a:pPr>
            <a:r>
              <a:rPr lang="fr-FR" dirty="0" smtClean="0"/>
              <a:t> FMS. </a:t>
            </a:r>
          </a:p>
          <a:p>
            <a:r>
              <a:rPr lang="fr-FR" dirty="0" smtClean="0"/>
              <a:t>Une alarme </a:t>
            </a:r>
            <a:r>
              <a:rPr lang="fr-FR" b="1" dirty="0" smtClean="0"/>
              <a:t>bas-niveau</a:t>
            </a:r>
            <a:r>
              <a:rPr lang="fr-FR" dirty="0" smtClean="0"/>
              <a:t> complète généralement le dispositif d'indication de quantité carburant.</a:t>
            </a:r>
            <a:endParaRPr lang="fr-FR" dirty="0"/>
          </a:p>
        </p:txBody>
      </p:sp>
      <p:sp>
        <p:nvSpPr>
          <p:cNvPr id="6" name="Rectangle 5"/>
          <p:cNvSpPr/>
          <p:nvPr/>
        </p:nvSpPr>
        <p:spPr>
          <a:xfrm>
            <a:off x="241464" y="4082868"/>
            <a:ext cx="6386839"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Sur l'illustration, on peut voir :</a:t>
            </a:r>
          </a:p>
          <a:p>
            <a:pPr marL="285750" indent="-285750">
              <a:lnSpc>
                <a:spcPct val="150000"/>
              </a:lnSpc>
              <a:buFont typeface="Arial" panose="020B0604020202020204" pitchFamily="34" charset="0"/>
              <a:buChar char="•"/>
            </a:pPr>
            <a:r>
              <a:rPr lang="fr-FR" dirty="0" smtClean="0"/>
              <a:t>« TOTALIZER » : quantité jaugée ;</a:t>
            </a:r>
          </a:p>
          <a:p>
            <a:pPr marL="285750" indent="-285750">
              <a:lnSpc>
                <a:spcPct val="150000"/>
              </a:lnSpc>
              <a:buFont typeface="Arial" panose="020B0604020202020204" pitchFamily="34" charset="0"/>
              <a:buChar char="•"/>
            </a:pPr>
            <a:r>
              <a:rPr lang="fr-FR" dirty="0" smtClean="0"/>
              <a:t>« CALCULATED » : quantité calculée (</a:t>
            </a:r>
            <a:r>
              <a:rPr lang="fr-FR" dirty="0" err="1" smtClean="0"/>
              <a:t>Q_depart</a:t>
            </a:r>
            <a:r>
              <a:rPr lang="fr-FR" dirty="0" smtClean="0"/>
              <a:t>- </a:t>
            </a:r>
            <a:r>
              <a:rPr lang="fr-FR" dirty="0" err="1" smtClean="0"/>
              <a:t>Q_consommee</a:t>
            </a:r>
            <a:r>
              <a:rPr lang="fr-FR" dirty="0" smtClean="0"/>
              <a:t>) </a:t>
            </a:r>
          </a:p>
          <a:p>
            <a:pPr marL="285750" indent="-285750">
              <a:lnSpc>
                <a:spcPct val="150000"/>
              </a:lnSpc>
              <a:buFont typeface="Arial" panose="020B0604020202020204" pitchFamily="34" charset="0"/>
              <a:buChar char="•"/>
            </a:pPr>
            <a:r>
              <a:rPr lang="fr-FR" dirty="0" smtClean="0"/>
              <a:t>un léger écart, dû à la précision des jaugeurs, est normal en vol.</a:t>
            </a:r>
            <a:endParaRPr lang="en-US" dirty="0"/>
          </a:p>
        </p:txBody>
      </p:sp>
      <p:sp>
        <p:nvSpPr>
          <p:cNvPr id="7" name="Rectangle 6"/>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8" name="Rectangle 7"/>
          <p:cNvSpPr/>
          <p:nvPr/>
        </p:nvSpPr>
        <p:spPr>
          <a:xfrm>
            <a:off x="5627196" y="609084"/>
            <a:ext cx="1001108" cy="369332"/>
          </a:xfrm>
          <a:prstGeom prst="rect">
            <a:avLst/>
          </a:prstGeom>
        </p:spPr>
        <p:txBody>
          <a:bodyPr wrap="none">
            <a:spAutoFit/>
          </a:bodyPr>
          <a:lstStyle/>
          <a:p>
            <a:r>
              <a:rPr lang="fr-FR" dirty="0"/>
              <a:t>Jaugeurs</a:t>
            </a:r>
          </a:p>
        </p:txBody>
      </p:sp>
    </p:spTree>
    <p:extLst>
      <p:ext uri="{BB962C8B-B14F-4D97-AF65-F5344CB8AC3E}">
        <p14:creationId xmlns:p14="http://schemas.microsoft.com/office/powerpoint/2010/main" val="34057364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8218714" y="767731"/>
            <a:ext cx="3814953" cy="5898163"/>
          </a:xfrm>
          <a:prstGeom prst="rect">
            <a:avLst/>
          </a:prstGeom>
        </p:spPr>
      </p:pic>
      <p:sp>
        <p:nvSpPr>
          <p:cNvPr id="4" name="Rectangle 3"/>
          <p:cNvSpPr/>
          <p:nvPr/>
        </p:nvSpPr>
        <p:spPr>
          <a:xfrm>
            <a:off x="449875" y="2285651"/>
            <a:ext cx="7015348"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En cas de panne d'un jaugeur, il est possible de vérifier, au sol, la quantité de carburant, grâce à des jauges manuelles situées à l'intrados des ailes ; </a:t>
            </a:r>
          </a:p>
          <a:p>
            <a:pPr marL="285750" indent="-285750" algn="just">
              <a:buFont typeface="Arial" panose="020B0604020202020204" pitchFamily="34" charset="0"/>
              <a:buChar char="•"/>
            </a:pPr>
            <a:r>
              <a:rPr lang="fr-FR" dirty="0" smtClean="0"/>
              <a:t>les conditions d'acceptabilité de cette procédure sont définies dans la MEL (Minimum Equipment List).</a:t>
            </a:r>
          </a:p>
          <a:p>
            <a:pPr marL="285750" indent="-285750" algn="just">
              <a:buFont typeface="Arial" panose="020B0604020202020204" pitchFamily="34" charset="0"/>
              <a:buChar char="•"/>
            </a:pPr>
            <a:r>
              <a:rPr lang="fr-FR" dirty="0" smtClean="0"/>
              <a:t>Il existe deux sortes de jauges manuelles : </a:t>
            </a:r>
          </a:p>
          <a:p>
            <a:pPr marL="742950" lvl="1" indent="-285750" algn="just">
              <a:buFont typeface="Courier New" panose="02070309020205020404" pitchFamily="49" charset="0"/>
              <a:buChar char="o"/>
            </a:pPr>
            <a:r>
              <a:rPr lang="fr-FR" dirty="0" smtClean="0"/>
              <a:t>les jauges à écoulement </a:t>
            </a:r>
          </a:p>
          <a:p>
            <a:pPr marL="742950" lvl="1" indent="-285750" algn="just">
              <a:buFont typeface="Courier New" panose="02070309020205020404" pitchFamily="49" charset="0"/>
              <a:buChar char="o"/>
            </a:pPr>
            <a:r>
              <a:rPr lang="fr-FR" dirty="0" smtClean="0"/>
              <a:t>les jauges à flotteur. </a:t>
            </a:r>
          </a:p>
          <a:p>
            <a:pPr marL="285750" indent="-285750" algn="just">
              <a:buFont typeface="Arial" panose="020B0604020202020204" pitchFamily="34" charset="0"/>
              <a:buChar char="•"/>
            </a:pPr>
            <a:r>
              <a:rPr lang="fr-FR" dirty="0" smtClean="0"/>
              <a:t>Pour améliorer la précision, plusieurs jauges manuelles sont installées dans chaque réservoir.</a:t>
            </a:r>
          </a:p>
        </p:txBody>
      </p:sp>
      <p:sp>
        <p:nvSpPr>
          <p:cNvPr id="6" name="Rectangle 5"/>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3" name="Rectangle 2"/>
          <p:cNvSpPr/>
          <p:nvPr/>
        </p:nvSpPr>
        <p:spPr>
          <a:xfrm>
            <a:off x="5305237" y="478580"/>
            <a:ext cx="1821011" cy="369332"/>
          </a:xfrm>
          <a:prstGeom prst="rect">
            <a:avLst/>
          </a:prstGeom>
        </p:spPr>
        <p:txBody>
          <a:bodyPr wrap="none">
            <a:spAutoFit/>
          </a:bodyPr>
          <a:lstStyle/>
          <a:p>
            <a:r>
              <a:rPr lang="fr-FR" dirty="0"/>
              <a:t>Jauges manuelles</a:t>
            </a:r>
          </a:p>
        </p:txBody>
      </p:sp>
    </p:spTree>
    <p:extLst>
      <p:ext uri="{BB962C8B-B14F-4D97-AF65-F5344CB8AC3E}">
        <p14:creationId xmlns:p14="http://schemas.microsoft.com/office/powerpoint/2010/main" val="347086976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3" name="Rectangle 2"/>
          <p:cNvSpPr/>
          <p:nvPr/>
        </p:nvSpPr>
        <p:spPr>
          <a:xfrm>
            <a:off x="5305237" y="478580"/>
            <a:ext cx="1821011" cy="369332"/>
          </a:xfrm>
          <a:prstGeom prst="rect">
            <a:avLst/>
          </a:prstGeom>
        </p:spPr>
        <p:txBody>
          <a:bodyPr wrap="none">
            <a:spAutoFit/>
          </a:bodyPr>
          <a:lstStyle/>
          <a:p>
            <a:r>
              <a:rPr lang="fr-FR" dirty="0"/>
              <a:t>Jauges manuelles</a:t>
            </a:r>
          </a:p>
        </p:txBody>
      </p:sp>
      <p:sp>
        <p:nvSpPr>
          <p:cNvPr id="2" name="Rectangle 1"/>
          <p:cNvSpPr/>
          <p:nvPr/>
        </p:nvSpPr>
        <p:spPr>
          <a:xfrm>
            <a:off x="533399" y="2191431"/>
            <a:ext cx="8175171"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dirty="0" smtClean="0"/>
              <a:t>Utilisation d’une </a:t>
            </a:r>
            <a:r>
              <a:rPr lang="fr-FR" b="1" dirty="0"/>
              <a:t>jauge à écoulement (</a:t>
            </a:r>
            <a:r>
              <a:rPr lang="fr-FR" b="1" dirty="0" err="1"/>
              <a:t>dripstick</a:t>
            </a:r>
            <a:r>
              <a:rPr lang="fr-FR" b="1" dirty="0" smtClean="0"/>
              <a:t>)</a:t>
            </a:r>
            <a:endParaRPr lang="fr-FR" dirty="0" smtClean="0"/>
          </a:p>
          <a:p>
            <a:pPr marL="285750" indent="-285750" algn="just">
              <a:lnSpc>
                <a:spcPct val="150000"/>
              </a:lnSpc>
              <a:buFont typeface="Arial" panose="020B0604020202020204" pitchFamily="34" charset="0"/>
              <a:buChar char="•"/>
            </a:pPr>
            <a:r>
              <a:rPr lang="fr-FR" dirty="0" smtClean="0"/>
              <a:t>le </a:t>
            </a:r>
            <a:r>
              <a:rPr lang="fr-FR" dirty="0"/>
              <a:t>mécanicien déverrouille le jauge et la fait descendre jusqu'au début de l'écoulement carburant. </a:t>
            </a:r>
            <a:endParaRPr lang="fr-FR" dirty="0" smtClean="0"/>
          </a:p>
          <a:p>
            <a:pPr marL="285750" indent="-285750" algn="just">
              <a:lnSpc>
                <a:spcPct val="150000"/>
              </a:lnSpc>
              <a:buFont typeface="Arial" panose="020B0604020202020204" pitchFamily="34" charset="0"/>
              <a:buChar char="•"/>
            </a:pPr>
            <a:r>
              <a:rPr lang="fr-FR" dirty="0" smtClean="0"/>
              <a:t>Il </a:t>
            </a:r>
            <a:r>
              <a:rPr lang="fr-FR" dirty="0"/>
              <a:t>lit ensuite sur le vernier la hauteur de carburant dans le réservoir. </a:t>
            </a:r>
            <a:endParaRPr lang="fr-FR" dirty="0" smtClean="0"/>
          </a:p>
          <a:p>
            <a:pPr marL="285750" indent="-285750" algn="just">
              <a:lnSpc>
                <a:spcPct val="150000"/>
              </a:lnSpc>
              <a:buFont typeface="Arial" panose="020B0604020202020204" pitchFamily="34" charset="0"/>
              <a:buChar char="•"/>
            </a:pPr>
            <a:r>
              <a:rPr lang="fr-FR" dirty="0" smtClean="0"/>
              <a:t>Il </a:t>
            </a:r>
            <a:r>
              <a:rPr lang="fr-FR" dirty="0"/>
              <a:t>répète cette opération pour toutes les jauges du réservoir.</a:t>
            </a:r>
          </a:p>
        </p:txBody>
      </p:sp>
      <p:pic>
        <p:nvPicPr>
          <p:cNvPr id="9" name="Espace réservé du contenu 3"/>
          <p:cNvPicPr>
            <a:picLocks noChangeAspect="1"/>
          </p:cNvPicPr>
          <p:nvPr/>
        </p:nvPicPr>
        <p:blipFill rotWithShape="1">
          <a:blip r:embed="rId2"/>
          <a:srcRect r="62426" b="8656"/>
          <a:stretch/>
        </p:blipFill>
        <p:spPr>
          <a:xfrm>
            <a:off x="9198429" y="847912"/>
            <a:ext cx="2296886" cy="5246292"/>
          </a:xfrm>
          <a:prstGeom prst="rect">
            <a:avLst/>
          </a:prstGeom>
        </p:spPr>
      </p:pic>
    </p:spTree>
    <p:extLst>
      <p:ext uri="{BB962C8B-B14F-4D97-AF65-F5344CB8AC3E}">
        <p14:creationId xmlns:p14="http://schemas.microsoft.com/office/powerpoint/2010/main" val="10791250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36955" b="11948"/>
          <a:stretch/>
        </p:blipFill>
        <p:spPr>
          <a:xfrm>
            <a:off x="7565570" y="1055915"/>
            <a:ext cx="4223658" cy="4855029"/>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6" name="Rectangle 5"/>
          <p:cNvSpPr/>
          <p:nvPr/>
        </p:nvSpPr>
        <p:spPr>
          <a:xfrm>
            <a:off x="5305237" y="478580"/>
            <a:ext cx="1821011" cy="369332"/>
          </a:xfrm>
          <a:prstGeom prst="rect">
            <a:avLst/>
          </a:prstGeom>
        </p:spPr>
        <p:txBody>
          <a:bodyPr wrap="none">
            <a:spAutoFit/>
          </a:bodyPr>
          <a:lstStyle/>
          <a:p>
            <a:r>
              <a:rPr lang="fr-FR" dirty="0"/>
              <a:t>Jauges manuelles</a:t>
            </a:r>
          </a:p>
        </p:txBody>
      </p:sp>
      <p:sp>
        <p:nvSpPr>
          <p:cNvPr id="7" name="Rectangle 6"/>
          <p:cNvSpPr/>
          <p:nvPr/>
        </p:nvSpPr>
        <p:spPr>
          <a:xfrm>
            <a:off x="182681" y="1907543"/>
            <a:ext cx="7119257"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dirty="0" smtClean="0"/>
              <a:t>Utilisation </a:t>
            </a:r>
            <a:r>
              <a:rPr lang="fr-FR" b="1" dirty="0"/>
              <a:t>de la jauge à flotteur (</a:t>
            </a:r>
            <a:r>
              <a:rPr lang="fr-FR" b="1" dirty="0" err="1"/>
              <a:t>floatstick</a:t>
            </a:r>
            <a:r>
              <a:rPr lang="fr-FR" b="1" dirty="0"/>
              <a:t>) </a:t>
            </a:r>
            <a:endParaRPr lang="fr-FR" b="1" dirty="0" smtClean="0"/>
          </a:p>
          <a:p>
            <a:pPr algn="just"/>
            <a:r>
              <a:rPr lang="fr-FR" dirty="0" smtClean="0"/>
              <a:t>Elle est </a:t>
            </a:r>
            <a:r>
              <a:rPr lang="fr-FR" dirty="0"/>
              <a:t>plus simple. </a:t>
            </a:r>
            <a:endParaRPr lang="fr-FR" dirty="0" smtClean="0"/>
          </a:p>
          <a:p>
            <a:pPr algn="just"/>
            <a:r>
              <a:rPr lang="fr-FR" dirty="0" smtClean="0"/>
              <a:t>Quand </a:t>
            </a:r>
            <a:r>
              <a:rPr lang="fr-FR" dirty="0"/>
              <a:t>elle est déverrouillée elle se place, grâce à un couplage magnétique, au niveau du flotteur, et on lit la hauteur de carburant sur un vernier. </a:t>
            </a:r>
            <a:endParaRPr lang="fr-FR" dirty="0" smtClean="0"/>
          </a:p>
          <a:p>
            <a:pPr algn="just"/>
            <a:r>
              <a:rPr lang="fr-FR" dirty="0" smtClean="0"/>
              <a:t>Cette </a:t>
            </a:r>
            <a:r>
              <a:rPr lang="fr-FR" dirty="0"/>
              <a:t>opération est aussi répétée sur toutes les jauges du réservoir</a:t>
            </a:r>
            <a:r>
              <a:rPr lang="fr-FR" dirty="0" smtClean="0"/>
              <a:t>.</a:t>
            </a:r>
            <a:endParaRPr lang="fr-FR" dirty="0"/>
          </a:p>
        </p:txBody>
      </p:sp>
      <p:sp>
        <p:nvSpPr>
          <p:cNvPr id="8" name="Rectangle 7"/>
          <p:cNvSpPr/>
          <p:nvPr/>
        </p:nvSpPr>
        <p:spPr>
          <a:xfrm>
            <a:off x="182681" y="4262736"/>
            <a:ext cx="7119257"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a:t>On entre alors les hauteurs lues dans des abaques, qui tiennent compte de l'attitude de l'avion et de la densité du carburant pour obtenir une masse.</a:t>
            </a:r>
            <a:endParaRPr lang="en-US" dirty="0"/>
          </a:p>
        </p:txBody>
      </p:sp>
    </p:spTree>
    <p:extLst>
      <p:ext uri="{BB962C8B-B14F-4D97-AF65-F5344CB8AC3E}">
        <p14:creationId xmlns:p14="http://schemas.microsoft.com/office/powerpoint/2010/main" val="324854746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400" y="1217244"/>
            <a:ext cx="8088086"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Des sondes de température sont immergées dans les réservoirs. </a:t>
            </a:r>
          </a:p>
          <a:p>
            <a:pPr marL="285750" indent="-285750">
              <a:lnSpc>
                <a:spcPct val="150000"/>
              </a:lnSpc>
              <a:buFont typeface="Arial" panose="020B0604020202020204" pitchFamily="34" charset="0"/>
              <a:buChar char="•"/>
            </a:pPr>
            <a:r>
              <a:rPr lang="fr-FR" dirty="0" smtClean="0"/>
              <a:t>Les températures sont affichées sur les écrans ECAM/EICAS. </a:t>
            </a:r>
          </a:p>
          <a:p>
            <a:pPr marL="285750" indent="-285750">
              <a:lnSpc>
                <a:spcPct val="150000"/>
              </a:lnSpc>
              <a:buFont typeface="Arial" panose="020B0604020202020204" pitchFamily="34" charset="0"/>
              <a:buChar char="•"/>
            </a:pPr>
            <a:r>
              <a:rPr lang="fr-FR" dirty="0" smtClean="0"/>
              <a:t>Les procédures d'utilisation prévoient de conserver une marge entre la température du carburant et son point de congélation, souvent de l'ordre de 3 °C.</a:t>
            </a:r>
          </a:p>
          <a:p>
            <a:pPr marL="285750" indent="-285750">
              <a:lnSpc>
                <a:spcPct val="150000"/>
              </a:lnSpc>
              <a:buFont typeface="Arial" panose="020B0604020202020204" pitchFamily="34" charset="0"/>
              <a:buChar char="•"/>
            </a:pPr>
            <a:r>
              <a:rPr lang="fr-FR" dirty="0" smtClean="0"/>
              <a:t>Aucun réservoir n'étant réchauffé, si la température du carburant atteint la limite définie par les consignes d'utilisation, l'équipage a le choix entre:</a:t>
            </a:r>
          </a:p>
          <a:p>
            <a:pPr marL="742950" lvl="1" indent="-285750">
              <a:lnSpc>
                <a:spcPct val="150000"/>
              </a:lnSpc>
              <a:buFont typeface="Courier New" panose="02070309020205020404" pitchFamily="49" charset="0"/>
              <a:buChar char="o"/>
            </a:pPr>
            <a:r>
              <a:rPr lang="fr-FR" dirty="0" smtClean="0"/>
              <a:t> descendre vers un niveau de vol moins froid </a:t>
            </a:r>
          </a:p>
          <a:p>
            <a:pPr marL="742950" lvl="1" indent="-285750">
              <a:lnSpc>
                <a:spcPct val="150000"/>
              </a:lnSpc>
              <a:buFont typeface="Courier New" panose="02070309020205020404" pitchFamily="49" charset="0"/>
              <a:buChar char="o"/>
            </a:pPr>
            <a:r>
              <a:rPr lang="fr-FR" dirty="0" smtClean="0"/>
              <a:t>ou accélérer vers un Mach supérieur afin d'augmenter réchauffement.</a:t>
            </a:r>
            <a:endParaRPr lang="fr-FR" dirty="0"/>
          </a:p>
        </p:txBody>
      </p:sp>
      <p:sp>
        <p:nvSpPr>
          <p:cNvPr id="5" name="Rectangle 4"/>
          <p:cNvSpPr/>
          <p:nvPr/>
        </p:nvSpPr>
        <p:spPr>
          <a:xfrm>
            <a:off x="5129548" y="109248"/>
            <a:ext cx="217239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Indications carburant</a:t>
            </a:r>
          </a:p>
        </p:txBody>
      </p:sp>
      <p:sp>
        <p:nvSpPr>
          <p:cNvPr id="3" name="Rectangle 2"/>
          <p:cNvSpPr/>
          <p:nvPr/>
        </p:nvSpPr>
        <p:spPr>
          <a:xfrm>
            <a:off x="5038529" y="478580"/>
            <a:ext cx="2354427" cy="369332"/>
          </a:xfrm>
          <a:prstGeom prst="rect">
            <a:avLst/>
          </a:prstGeom>
        </p:spPr>
        <p:txBody>
          <a:bodyPr wrap="none">
            <a:spAutoFit/>
          </a:bodyPr>
          <a:lstStyle/>
          <a:p>
            <a:r>
              <a:rPr lang="fr-FR" dirty="0"/>
              <a:t>Température carburant</a:t>
            </a:r>
          </a:p>
        </p:txBody>
      </p:sp>
    </p:spTree>
    <p:extLst>
      <p:ext uri="{BB962C8B-B14F-4D97-AF65-F5344CB8AC3E}">
        <p14:creationId xmlns:p14="http://schemas.microsoft.com/office/powerpoint/2010/main" val="65654732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4"/>
          <p:cNvPicPr>
            <a:picLocks noGrp="1" noChangeAspect="1"/>
          </p:cNvPicPr>
          <p:nvPr>
            <p:ph idx="1"/>
          </p:nvPr>
        </p:nvPicPr>
        <p:blipFill rotWithShape="1">
          <a:blip r:embed="rId2"/>
          <a:srcRect t="6412" b="7308"/>
          <a:stretch/>
        </p:blipFill>
        <p:spPr>
          <a:xfrm rot="5400000">
            <a:off x="3356287" y="-1277115"/>
            <a:ext cx="5826593" cy="9795967"/>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5003045" y="218106"/>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
        <p:nvSpPr>
          <p:cNvPr id="6" name="Rectangle 5"/>
          <p:cNvSpPr/>
          <p:nvPr/>
        </p:nvSpPr>
        <p:spPr>
          <a:xfrm>
            <a:off x="3083230" y="6052848"/>
            <a:ext cx="5960221" cy="369332"/>
          </a:xfrm>
          <a:prstGeom prst="rect">
            <a:avLst/>
          </a:prstGeom>
        </p:spPr>
        <p:txBody>
          <a:bodyPr wrap="none">
            <a:spAutoFit/>
          </a:bodyPr>
          <a:lstStyle/>
          <a:p>
            <a:r>
              <a:rPr lang="fr-FR" dirty="0"/>
              <a:t>Circuit carburant défini par les Learning Objectives de </a:t>
            </a:r>
            <a:r>
              <a:rPr lang="fr-FR" dirty="0" smtClean="0"/>
              <a:t>l'EASA</a:t>
            </a:r>
            <a:r>
              <a:rPr lang="fr-FR" dirty="0"/>
              <a:t>.</a:t>
            </a:r>
            <a:endParaRPr lang="en-US" dirty="0"/>
          </a:p>
        </p:txBody>
      </p:sp>
    </p:spTree>
    <p:extLst>
      <p:ext uri="{BB962C8B-B14F-4D97-AF65-F5344CB8AC3E}">
        <p14:creationId xmlns:p14="http://schemas.microsoft.com/office/powerpoint/2010/main" val="12410650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b="5825"/>
          <a:stretch/>
        </p:blipFill>
        <p:spPr>
          <a:xfrm rot="5400000">
            <a:off x="3681892" y="-1232143"/>
            <a:ext cx="5157269" cy="8623970"/>
          </a:xfrm>
          <a:prstGeom prst="rect">
            <a:avLst/>
          </a:prstGeom>
        </p:spPr>
      </p:pic>
      <p:sp>
        <p:nvSpPr>
          <p:cNvPr id="5" name="Rectangle 4"/>
          <p:cNvSpPr/>
          <p:nvPr/>
        </p:nvSpPr>
        <p:spPr>
          <a:xfrm>
            <a:off x="2945827" y="5741902"/>
            <a:ext cx="6096000" cy="92333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Le circuit ci-dessus comprend trois réservoirs : </a:t>
            </a:r>
          </a:p>
          <a:p>
            <a:pPr marL="342900" indent="-342900">
              <a:buFont typeface="+mj-lt"/>
              <a:buAutoNum type="arabicPeriod"/>
            </a:pPr>
            <a:r>
              <a:rPr lang="fr-FR" dirty="0" smtClean="0"/>
              <a:t>deux réservoirs d'aile </a:t>
            </a:r>
          </a:p>
          <a:p>
            <a:pPr marL="342900" indent="-342900">
              <a:buFont typeface="+mj-lt"/>
              <a:buAutoNum type="arabicPeriod"/>
            </a:pPr>
            <a:r>
              <a:rPr lang="fr-FR" dirty="0" smtClean="0"/>
              <a:t>un réservoir central.</a:t>
            </a:r>
          </a:p>
        </p:txBody>
      </p:sp>
      <p:sp>
        <p:nvSpPr>
          <p:cNvPr id="6" name="Rectangle 5"/>
          <p:cNvSpPr/>
          <p:nvPr/>
        </p:nvSpPr>
        <p:spPr>
          <a:xfrm>
            <a:off x="4883302" y="104465"/>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Tree>
    <p:extLst>
      <p:ext uri="{BB962C8B-B14F-4D97-AF65-F5344CB8AC3E}">
        <p14:creationId xmlns:p14="http://schemas.microsoft.com/office/powerpoint/2010/main" val="225113335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883302" y="104465"/>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
        <p:nvSpPr>
          <p:cNvPr id="3" name="Rectangle 2"/>
          <p:cNvSpPr/>
          <p:nvPr/>
        </p:nvSpPr>
        <p:spPr>
          <a:xfrm>
            <a:off x="2965540" y="1856846"/>
            <a:ext cx="1418465" cy="369332"/>
          </a:xfrm>
          <a:prstGeom prst="rect">
            <a:avLst/>
          </a:prstGeom>
        </p:spPr>
        <p:txBody>
          <a:bodyPr wrap="none">
            <a:spAutoFit/>
          </a:bodyPr>
          <a:lstStyle/>
          <a:p>
            <a:r>
              <a:rPr lang="fr-FR" dirty="0"/>
              <a:t>Canalisations</a:t>
            </a:r>
          </a:p>
        </p:txBody>
      </p:sp>
      <p:sp>
        <p:nvSpPr>
          <p:cNvPr id="7" name="Rectangle 6"/>
          <p:cNvSpPr/>
          <p:nvPr/>
        </p:nvSpPr>
        <p:spPr>
          <a:xfrm>
            <a:off x="201880" y="2705713"/>
            <a:ext cx="6945783"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a:t>Des conduites en alliage léger permettent d'acheminer le carburant vers les réacteurs et l'APU, ainsi que d'interconnecter les éléments du système d'alimentation.</a:t>
            </a:r>
          </a:p>
        </p:txBody>
      </p:sp>
      <p:pic>
        <p:nvPicPr>
          <p:cNvPr id="10" name="Espace réservé du contenu 3"/>
          <p:cNvPicPr>
            <a:picLocks noGrp="1" noChangeAspect="1"/>
          </p:cNvPicPr>
          <p:nvPr>
            <p:ph idx="1"/>
          </p:nvPr>
        </p:nvPicPr>
        <p:blipFill rotWithShape="1">
          <a:blip r:embed="rId2"/>
          <a:srcRect b="5825"/>
          <a:stretch/>
        </p:blipFill>
        <p:spPr>
          <a:xfrm rot="5400000">
            <a:off x="7370841" y="1281339"/>
            <a:ext cx="4871693" cy="4351338"/>
          </a:xfrm>
          <a:prstGeom prst="rect">
            <a:avLst/>
          </a:prstGeom>
        </p:spPr>
      </p:pic>
    </p:spTree>
    <p:extLst>
      <p:ext uri="{BB962C8B-B14F-4D97-AF65-F5344CB8AC3E}">
        <p14:creationId xmlns:p14="http://schemas.microsoft.com/office/powerpoint/2010/main" val="38006790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26888" y="598461"/>
            <a:ext cx="47382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 Informations complémentaires sur les essences</a:t>
            </a:r>
          </a:p>
        </p:txBody>
      </p:sp>
      <p:sp>
        <p:nvSpPr>
          <p:cNvPr id="7" name="Rectangle 6"/>
          <p:cNvSpPr/>
          <p:nvPr/>
        </p:nvSpPr>
        <p:spPr>
          <a:xfrm>
            <a:off x="4181467" y="136566"/>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sp>
        <p:nvSpPr>
          <p:cNvPr id="8" name="Rectangle 7"/>
          <p:cNvSpPr/>
          <p:nvPr/>
        </p:nvSpPr>
        <p:spPr>
          <a:xfrm>
            <a:off x="354281" y="1240079"/>
            <a:ext cx="11685319"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L'indice d'octane est obtenu avec un moteur monocylindrique dans lequel le carburant de référence est l'</a:t>
            </a:r>
            <a:r>
              <a:rPr lang="fr-FR" dirty="0" err="1"/>
              <a:t>iso-octane</a:t>
            </a:r>
            <a:r>
              <a:rPr lang="fr-FR" dirty="0"/>
              <a:t>, pris pour référence et dont l'indice est 100</a:t>
            </a:r>
            <a:r>
              <a:rPr lang="fr-FR" dirty="0" smtClean="0"/>
              <a:t>.</a:t>
            </a:r>
          </a:p>
          <a:p>
            <a:pPr marL="285750" indent="-285750">
              <a:lnSpc>
                <a:spcPct val="150000"/>
              </a:lnSpc>
              <a:buFont typeface="Arial" panose="020B0604020202020204" pitchFamily="34" charset="0"/>
              <a:buChar char="•"/>
            </a:pPr>
            <a:r>
              <a:rPr lang="fr-FR" dirty="0"/>
              <a:t>Si un carburant testé donne les mêmes résultats qu'un mélange contenant 90 % d'</a:t>
            </a:r>
            <a:r>
              <a:rPr lang="fr-FR" dirty="0" err="1"/>
              <a:t>iso-octane</a:t>
            </a:r>
            <a:r>
              <a:rPr lang="fr-FR" dirty="0"/>
              <a:t> et 10 % </a:t>
            </a:r>
            <a:r>
              <a:rPr lang="fr-FR" dirty="0" smtClean="0"/>
              <a:t>d'heptane: on </a:t>
            </a:r>
            <a:r>
              <a:rPr lang="fr-FR" dirty="0"/>
              <a:t>dit qu'il a un indice d'octane de 90. </a:t>
            </a:r>
            <a:endParaRPr lang="fr-FR" dirty="0" smtClean="0"/>
          </a:p>
          <a:p>
            <a:pPr marL="285750" indent="-285750">
              <a:lnSpc>
                <a:spcPct val="150000"/>
              </a:lnSpc>
              <a:buFont typeface="Arial" panose="020B0604020202020204" pitchFamily="34" charset="0"/>
              <a:buChar char="•"/>
            </a:pPr>
            <a:r>
              <a:rPr lang="fr-FR" dirty="0" smtClean="0"/>
              <a:t>Il </a:t>
            </a:r>
            <a:r>
              <a:rPr lang="fr-FR" dirty="0"/>
              <a:t>correspond donc au pourcentage d'</a:t>
            </a:r>
            <a:r>
              <a:rPr lang="fr-FR" dirty="0" err="1"/>
              <a:t>iso-octane</a:t>
            </a:r>
            <a:r>
              <a:rPr lang="fr-FR" dirty="0"/>
              <a:t> contenu dans un mélange d'</a:t>
            </a:r>
            <a:r>
              <a:rPr lang="fr-FR" dirty="0" err="1"/>
              <a:t>iso-octane</a:t>
            </a:r>
            <a:r>
              <a:rPr lang="fr-FR" dirty="0"/>
              <a:t> et d'heptane normal.</a:t>
            </a:r>
            <a:endParaRPr lang="fr-FR" dirty="0" smtClean="0"/>
          </a:p>
        </p:txBody>
      </p:sp>
      <p:pic>
        <p:nvPicPr>
          <p:cNvPr id="2" name="Image 1"/>
          <p:cNvPicPr>
            <a:picLocks noChangeAspect="1"/>
          </p:cNvPicPr>
          <p:nvPr/>
        </p:nvPicPr>
        <p:blipFill>
          <a:blip r:embed="rId2"/>
          <a:stretch>
            <a:fillRect/>
          </a:stretch>
        </p:blipFill>
        <p:spPr>
          <a:xfrm>
            <a:off x="6560108" y="3710666"/>
            <a:ext cx="3810000" cy="2219325"/>
          </a:xfrm>
          <a:prstGeom prst="rect">
            <a:avLst/>
          </a:prstGeom>
        </p:spPr>
      </p:pic>
      <p:pic>
        <p:nvPicPr>
          <p:cNvPr id="3" name="Image 2"/>
          <p:cNvPicPr>
            <a:picLocks noChangeAspect="1"/>
          </p:cNvPicPr>
          <p:nvPr/>
        </p:nvPicPr>
        <p:blipFill>
          <a:blip r:embed="rId3"/>
          <a:stretch>
            <a:fillRect/>
          </a:stretch>
        </p:blipFill>
        <p:spPr>
          <a:xfrm>
            <a:off x="991961" y="3686854"/>
            <a:ext cx="4286250" cy="2266950"/>
          </a:xfrm>
          <a:prstGeom prst="rect">
            <a:avLst/>
          </a:prstGeom>
        </p:spPr>
      </p:pic>
    </p:spTree>
    <p:extLst>
      <p:ext uri="{BB962C8B-B14F-4D97-AF65-F5344CB8AC3E}">
        <p14:creationId xmlns:p14="http://schemas.microsoft.com/office/powerpoint/2010/main" val="306264633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815945" y="0"/>
            <a:ext cx="4376056" cy="3381465"/>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212768" y="1621765"/>
            <a:ext cx="6945784"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Les pompes basse pression sont des pompes centrifuges entraînées par des moteurs électriques 115 V/400 Hz triphasés. </a:t>
            </a:r>
          </a:p>
          <a:p>
            <a:pPr marL="285750" indent="-285750" algn="just">
              <a:buFont typeface="Arial" panose="020B0604020202020204" pitchFamily="34" charset="0"/>
              <a:buChar char="•"/>
            </a:pPr>
            <a:r>
              <a:rPr lang="fr-FR" dirty="0" smtClean="0"/>
              <a:t>Leur pression de sortie est d'environ 40 psi. </a:t>
            </a:r>
          </a:p>
          <a:p>
            <a:pPr marL="285750" indent="-285750" algn="just">
              <a:buFont typeface="Arial" panose="020B0604020202020204" pitchFamily="34" charset="0"/>
              <a:buChar char="•"/>
            </a:pPr>
            <a:r>
              <a:rPr lang="fr-FR" dirty="0" smtClean="0"/>
              <a:t>Elles permettent la mise en pression du carburant, ce qui évite la formation de bouchons de vapeur et assure le gavage des pompes haute pression situées sur les réacteurs. </a:t>
            </a:r>
          </a:p>
          <a:p>
            <a:pPr marL="285750" indent="-285750" algn="just">
              <a:buFont typeface="Arial" panose="020B0604020202020204" pitchFamily="34" charset="0"/>
              <a:buChar char="•"/>
            </a:pPr>
            <a:r>
              <a:rPr lang="fr-FR" dirty="0" smtClean="0"/>
              <a:t>Elles sont mises en marche avant le démarrage des réacteurs. </a:t>
            </a:r>
          </a:p>
          <a:p>
            <a:pPr marL="285750" indent="-285750" algn="just">
              <a:buFont typeface="Arial" panose="020B0604020202020204" pitchFamily="34" charset="0"/>
              <a:buChar char="•"/>
            </a:pPr>
            <a:r>
              <a:rPr lang="fr-FR" dirty="0" smtClean="0"/>
              <a:t>Elles sont coupées après l'arrêt des réacteurs au parking.</a:t>
            </a:r>
          </a:p>
          <a:p>
            <a:pPr marL="285750" indent="-285750" algn="just">
              <a:buFont typeface="Arial" panose="020B0604020202020204" pitchFamily="34" charset="0"/>
              <a:buChar char="•"/>
            </a:pPr>
            <a:r>
              <a:rPr lang="fr-FR" dirty="0" smtClean="0"/>
              <a:t>Les pompes basse pression sont au nombre de deux par réservoir (</a:t>
            </a:r>
            <a:r>
              <a:rPr lang="fr-FR" dirty="0" err="1" smtClean="0"/>
              <a:t>fail-safe</a:t>
            </a:r>
            <a:r>
              <a:rPr lang="fr-FR" dirty="0" smtClean="0"/>
              <a:t>), </a:t>
            </a:r>
          </a:p>
          <a:p>
            <a:pPr marL="285750" indent="-285750" algn="just">
              <a:buFont typeface="Arial" panose="020B0604020202020204" pitchFamily="34" charset="0"/>
              <a:buChar char="•"/>
            </a:pPr>
            <a:r>
              <a:rPr lang="fr-FR" dirty="0" smtClean="0"/>
              <a:t>mais une seule suffit à alimenter un réacteur en pleine poussée.</a:t>
            </a:r>
          </a:p>
          <a:p>
            <a:pPr marL="285750" indent="-285750" algn="just">
              <a:buFont typeface="Arial" panose="020B0604020202020204" pitchFamily="34" charset="0"/>
              <a:buChar char="•"/>
            </a:pPr>
            <a:r>
              <a:rPr lang="fr-FR" dirty="0" smtClean="0"/>
              <a:t>Elles sont situées dans la partie basse des réservoirs et peuvent être immergées (ce qui contribue à leur refroidissement), situées dans un logement sec à l'intrados de l'aile ou fixées sur le longeron arrière de l'aile.</a:t>
            </a:r>
            <a:endParaRPr lang="fr-FR" dirty="0"/>
          </a:p>
        </p:txBody>
      </p:sp>
      <p:sp>
        <p:nvSpPr>
          <p:cNvPr id="6" name="Rectangle 5"/>
          <p:cNvSpPr/>
          <p:nvPr/>
        </p:nvSpPr>
        <p:spPr>
          <a:xfrm>
            <a:off x="4883302" y="104465"/>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
        <p:nvSpPr>
          <p:cNvPr id="8" name="Rectangle 7"/>
          <p:cNvSpPr/>
          <p:nvPr/>
        </p:nvSpPr>
        <p:spPr>
          <a:xfrm>
            <a:off x="2379025" y="855337"/>
            <a:ext cx="2355517" cy="369332"/>
          </a:xfrm>
          <a:prstGeom prst="rect">
            <a:avLst/>
          </a:prstGeom>
        </p:spPr>
        <p:txBody>
          <a:bodyPr wrap="none">
            <a:spAutoFit/>
          </a:bodyPr>
          <a:lstStyle/>
          <a:p>
            <a:r>
              <a:rPr lang="fr-FR" dirty="0"/>
              <a:t>Pompes basse pression</a:t>
            </a:r>
          </a:p>
        </p:txBody>
      </p:sp>
      <p:pic>
        <p:nvPicPr>
          <p:cNvPr id="9" name="Espace réservé du contenu 3"/>
          <p:cNvPicPr>
            <a:picLocks noChangeAspect="1"/>
          </p:cNvPicPr>
          <p:nvPr/>
        </p:nvPicPr>
        <p:blipFill>
          <a:blip r:embed="rId3"/>
          <a:stretch>
            <a:fillRect/>
          </a:stretch>
        </p:blipFill>
        <p:spPr>
          <a:xfrm>
            <a:off x="7815944" y="3744686"/>
            <a:ext cx="4376056" cy="311331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67063191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9693" y="1393738"/>
            <a:ext cx="7302335"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Leur aspiration est protégée par une crépine (filtre à grosses mailles), qui empêche l'introduction de corps étrangers. </a:t>
            </a:r>
          </a:p>
          <a:p>
            <a:pPr marL="285750" indent="-285750">
              <a:buFont typeface="Arial" panose="020B0604020202020204" pitchFamily="34" charset="0"/>
              <a:buChar char="•"/>
            </a:pPr>
            <a:r>
              <a:rPr lang="fr-FR" dirty="0" smtClean="0"/>
              <a:t>Le carburant est aussi filtré avant le système de régulation situé sur les réacteurs. </a:t>
            </a:r>
            <a:endParaRPr lang="fr-FR" dirty="0"/>
          </a:p>
          <a:p>
            <a:pPr marL="285750" indent="-285750">
              <a:buFont typeface="Arial" panose="020B0604020202020204" pitchFamily="34" charset="0"/>
              <a:buChar char="•"/>
            </a:pPr>
            <a:r>
              <a:rPr lang="fr-FR" dirty="0" smtClean="0"/>
              <a:t>Les filtres sont équipés de détecteurs de colmatage et de bypass</a:t>
            </a:r>
          </a:p>
          <a:p>
            <a:pPr marL="285750" indent="-285750">
              <a:buFont typeface="Arial" panose="020B0604020202020204" pitchFamily="34" charset="0"/>
              <a:buChar char="•"/>
            </a:pPr>
            <a:r>
              <a:rPr lang="fr-FR" dirty="0" smtClean="0"/>
              <a:t>En cas d’ouverture du by-pass, l’équipage est informé par une alarme.</a:t>
            </a:r>
          </a:p>
          <a:p>
            <a:pPr marL="285750" indent="-285750">
              <a:buFont typeface="Arial" panose="020B0604020202020204" pitchFamily="34" charset="0"/>
              <a:buChar char="•"/>
            </a:pPr>
            <a:r>
              <a:rPr lang="fr-FR" dirty="0" smtClean="0"/>
              <a:t>Elles sont placées dans une chambre de pompage (feeder box ou collector </a:t>
            </a:r>
            <a:r>
              <a:rPr lang="fr-FR" dirty="0" err="1" smtClean="0"/>
              <a:t>cell</a:t>
            </a:r>
            <a:r>
              <a:rPr lang="fr-FR" dirty="0" smtClean="0"/>
              <a:t>), qui garantit leur alimentation en carburant même avec une faible quantité à bord en présence de G négatifs.</a:t>
            </a:r>
          </a:p>
          <a:p>
            <a:pPr marL="285750" indent="-285750">
              <a:buFont typeface="Arial" panose="020B0604020202020204" pitchFamily="34" charset="0"/>
              <a:buChar char="•"/>
            </a:pPr>
            <a:r>
              <a:rPr lang="fr-FR" dirty="0" smtClean="0"/>
              <a:t>Leur remplacement est possible sans vidanger le réservoir :</a:t>
            </a:r>
          </a:p>
          <a:p>
            <a:pPr marL="742950" lvl="1" indent="-285750">
              <a:buFont typeface="Courier New" panose="02070309020205020404" pitchFamily="49" charset="0"/>
              <a:buChar char="o"/>
            </a:pPr>
            <a:r>
              <a:rPr lang="fr-FR" dirty="0" smtClean="0"/>
              <a:t>pour les pompes immergées, un dispositif permet de fermer la « cloche » (notée chambre de pompage sur le schéma) et d'isoler la pompe du réservoir ; </a:t>
            </a:r>
          </a:p>
          <a:p>
            <a:pPr marL="742950" lvl="1" indent="-285750">
              <a:buFont typeface="Courier New" panose="02070309020205020404" pitchFamily="49" charset="0"/>
              <a:buChar char="o"/>
            </a:pPr>
            <a:r>
              <a:rPr lang="fr-FR" dirty="0" smtClean="0"/>
              <a:t>pour les pompes situées dans un logement sec ou sur le longeron, un robinet manuel permet d'isoler l'aspiration, le clapet antiretour isolant le refoulement.</a:t>
            </a:r>
          </a:p>
          <a:p>
            <a:pPr marL="285750" indent="-285750">
              <a:buFont typeface="Arial" panose="020B0604020202020204" pitchFamily="34" charset="0"/>
              <a:buChar char="•"/>
            </a:pPr>
            <a:endParaRPr lang="en-US" dirty="0"/>
          </a:p>
        </p:txBody>
      </p:sp>
      <p:pic>
        <p:nvPicPr>
          <p:cNvPr id="5" name="Espace réservé du contenu 4"/>
          <p:cNvPicPr>
            <a:picLocks noChangeAspect="1"/>
          </p:cNvPicPr>
          <p:nvPr/>
        </p:nvPicPr>
        <p:blipFill>
          <a:blip r:embed="rId2"/>
          <a:stretch>
            <a:fillRect/>
          </a:stretch>
        </p:blipFill>
        <p:spPr>
          <a:xfrm>
            <a:off x="7815945" y="0"/>
            <a:ext cx="4376056" cy="3381465"/>
          </a:xfrm>
          <a:prstGeom prst="rect">
            <a:avLst/>
          </a:prstGeom>
        </p:spPr>
        <p:style>
          <a:lnRef idx="2">
            <a:schemeClr val="accent2"/>
          </a:lnRef>
          <a:fillRef idx="1">
            <a:schemeClr val="lt1"/>
          </a:fillRef>
          <a:effectRef idx="0">
            <a:schemeClr val="accent2"/>
          </a:effectRef>
          <a:fontRef idx="minor">
            <a:schemeClr val="dk1"/>
          </a:fontRef>
        </p:style>
      </p:pic>
      <p:pic>
        <p:nvPicPr>
          <p:cNvPr id="6" name="Espace réservé du contenu 3"/>
          <p:cNvPicPr>
            <a:picLocks noGrp="1" noChangeAspect="1"/>
          </p:cNvPicPr>
          <p:nvPr>
            <p:ph idx="1"/>
          </p:nvPr>
        </p:nvPicPr>
        <p:blipFill>
          <a:blip r:embed="rId3"/>
          <a:stretch>
            <a:fillRect/>
          </a:stretch>
        </p:blipFill>
        <p:spPr>
          <a:xfrm>
            <a:off x="7815945" y="3505200"/>
            <a:ext cx="4376056" cy="335280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883302" y="104465"/>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
        <p:nvSpPr>
          <p:cNvPr id="8" name="Rectangle 7"/>
          <p:cNvSpPr/>
          <p:nvPr/>
        </p:nvSpPr>
        <p:spPr>
          <a:xfrm>
            <a:off x="2379025" y="855337"/>
            <a:ext cx="2355517" cy="369332"/>
          </a:xfrm>
          <a:prstGeom prst="rect">
            <a:avLst/>
          </a:prstGeom>
        </p:spPr>
        <p:txBody>
          <a:bodyPr wrap="none">
            <a:spAutoFit/>
          </a:bodyPr>
          <a:lstStyle/>
          <a:p>
            <a:r>
              <a:rPr lang="fr-FR" dirty="0"/>
              <a:t>Pompes basse pression</a:t>
            </a:r>
          </a:p>
        </p:txBody>
      </p:sp>
    </p:spTree>
    <p:extLst>
      <p:ext uri="{BB962C8B-B14F-4D97-AF65-F5344CB8AC3E}">
        <p14:creationId xmlns:p14="http://schemas.microsoft.com/office/powerpoint/2010/main" val="312141125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6476" y="1404623"/>
            <a:ext cx="7302335"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La pression délivrée par les pompes basse pression n'est généralement pas indiquée au cockpit. </a:t>
            </a:r>
          </a:p>
          <a:p>
            <a:pPr marL="285750" indent="-285750">
              <a:buFont typeface="Arial" panose="020B0604020202020204" pitchFamily="34" charset="0"/>
              <a:buChar char="•"/>
            </a:pPr>
            <a:r>
              <a:rPr lang="fr-FR" dirty="0" smtClean="0"/>
              <a:t>Le refoulement de chaque pompe est surveillé par un détecteur de basse pression qui déclenche une alarme si la pression est trop faible.</a:t>
            </a:r>
          </a:p>
        </p:txBody>
      </p:sp>
      <p:pic>
        <p:nvPicPr>
          <p:cNvPr id="5" name="Espace réservé du contenu 4"/>
          <p:cNvPicPr>
            <a:picLocks noChangeAspect="1"/>
          </p:cNvPicPr>
          <p:nvPr/>
        </p:nvPicPr>
        <p:blipFill>
          <a:blip r:embed="rId2"/>
          <a:stretch>
            <a:fillRect/>
          </a:stretch>
        </p:blipFill>
        <p:spPr>
          <a:xfrm>
            <a:off x="7815945" y="0"/>
            <a:ext cx="4376056" cy="3381465"/>
          </a:xfrm>
          <a:prstGeom prst="rect">
            <a:avLst/>
          </a:prstGeom>
        </p:spPr>
        <p:style>
          <a:lnRef idx="2">
            <a:schemeClr val="accent2"/>
          </a:lnRef>
          <a:fillRef idx="1">
            <a:schemeClr val="lt1"/>
          </a:fillRef>
          <a:effectRef idx="0">
            <a:schemeClr val="accent2"/>
          </a:effectRef>
          <a:fontRef idx="minor">
            <a:schemeClr val="dk1"/>
          </a:fontRef>
        </p:style>
      </p:pic>
      <p:pic>
        <p:nvPicPr>
          <p:cNvPr id="6" name="Espace réservé du contenu 3"/>
          <p:cNvPicPr>
            <a:picLocks noGrp="1" noChangeAspect="1"/>
          </p:cNvPicPr>
          <p:nvPr>
            <p:ph idx="1"/>
          </p:nvPr>
        </p:nvPicPr>
        <p:blipFill>
          <a:blip r:embed="rId3"/>
          <a:stretch>
            <a:fillRect/>
          </a:stretch>
        </p:blipFill>
        <p:spPr>
          <a:xfrm>
            <a:off x="7815945" y="3505200"/>
            <a:ext cx="4376056" cy="335280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883302" y="104465"/>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
        <p:nvSpPr>
          <p:cNvPr id="8" name="Rectangle 7"/>
          <p:cNvSpPr/>
          <p:nvPr/>
        </p:nvSpPr>
        <p:spPr>
          <a:xfrm>
            <a:off x="2379025" y="855337"/>
            <a:ext cx="2355517" cy="369332"/>
          </a:xfrm>
          <a:prstGeom prst="rect">
            <a:avLst/>
          </a:prstGeom>
        </p:spPr>
        <p:txBody>
          <a:bodyPr wrap="none">
            <a:spAutoFit/>
          </a:bodyPr>
          <a:lstStyle/>
          <a:p>
            <a:r>
              <a:rPr lang="fr-FR" dirty="0"/>
              <a:t>Pompes basse pression</a:t>
            </a:r>
          </a:p>
        </p:txBody>
      </p:sp>
      <p:sp>
        <p:nvSpPr>
          <p:cNvPr id="2" name="Rectangle 1"/>
          <p:cNvSpPr/>
          <p:nvPr/>
        </p:nvSpPr>
        <p:spPr>
          <a:xfrm>
            <a:off x="376475" y="2784906"/>
            <a:ext cx="7302335"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En cas de panne des deux pompes basse pression d'un réservoir, un dispositif de bypass équipé d'un clapet antiretour permet l'alimentation des réacteurs par gravité, </a:t>
            </a:r>
          </a:p>
          <a:p>
            <a:pPr marL="285750" indent="-285750">
              <a:buFont typeface="Arial" panose="020B0604020202020204" pitchFamily="34" charset="0"/>
              <a:buChar char="•"/>
            </a:pPr>
            <a:r>
              <a:rPr lang="fr-FR" dirty="0"/>
              <a:t>les pompes haute pression aspirant le carburant des réservoirs (succion </a:t>
            </a:r>
            <a:r>
              <a:rPr lang="fr-FR" dirty="0" err="1"/>
              <a:t>feed</a:t>
            </a:r>
            <a:r>
              <a:rPr lang="fr-FR" dirty="0"/>
              <a:t>).</a:t>
            </a:r>
          </a:p>
          <a:p>
            <a:pPr marL="285750" indent="-285750">
              <a:buFont typeface="Arial" panose="020B0604020202020204" pitchFamily="34" charset="0"/>
              <a:buChar char="•"/>
            </a:pPr>
            <a:r>
              <a:rPr lang="fr-FR" dirty="0"/>
              <a:t>Cette situation conduit à l'application d'une « Procédure anormale » et peut entraîner une limitation d'altitude sur certains avions.</a:t>
            </a:r>
          </a:p>
          <a:p>
            <a:pPr marL="285750" indent="-285750">
              <a:buFont typeface="Arial" panose="020B0604020202020204" pitchFamily="34" charset="0"/>
              <a:buChar char="•"/>
            </a:pPr>
            <a:r>
              <a:rPr lang="fr-FR" dirty="0" smtClean="0"/>
              <a:t>Une </a:t>
            </a:r>
            <a:r>
              <a:rPr lang="fr-FR" dirty="0"/>
              <a:t>pompe APU à courant continu est représentée sur la le circuit carburant EASA. Elle est destinée à alimenter l'APU en cas de démarrage sur batterie. Dès que l'alimentation alternative est disponible (alternateur APU), l'alimentation carburant de l'APU est assurée par une des pompes basse pression triphasées.</a:t>
            </a:r>
            <a:endParaRPr lang="en-US" dirty="0"/>
          </a:p>
        </p:txBody>
      </p:sp>
    </p:spTree>
    <p:extLst>
      <p:ext uri="{BB962C8B-B14F-4D97-AF65-F5344CB8AC3E}">
        <p14:creationId xmlns:p14="http://schemas.microsoft.com/office/powerpoint/2010/main" val="10097721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836229" y="2133421"/>
            <a:ext cx="5203371" cy="2440382"/>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402772" y="1782833"/>
            <a:ext cx="6096000" cy="3416320"/>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Le dispositif d'intercommunication (</a:t>
            </a:r>
            <a:r>
              <a:rPr lang="fr-FR" dirty="0" err="1" smtClean="0"/>
              <a:t>crossfeed</a:t>
            </a:r>
            <a:r>
              <a:rPr lang="fr-FR" dirty="0" smtClean="0"/>
              <a:t>) permet d'alimenter n'importe quel réacteur à partir de n'importe quel réservoir. </a:t>
            </a:r>
          </a:p>
          <a:p>
            <a:pPr marL="285750" indent="-285750" algn="just">
              <a:lnSpc>
                <a:spcPct val="150000"/>
              </a:lnSpc>
              <a:buFont typeface="Arial" panose="020B0604020202020204" pitchFamily="34" charset="0"/>
              <a:buChar char="•"/>
            </a:pPr>
            <a:r>
              <a:rPr lang="fr-FR" dirty="0" smtClean="0"/>
              <a:t>Sur le circuit carburant EASA, les robinets d'intercommunication sont doublés (redondance), </a:t>
            </a:r>
          </a:p>
          <a:p>
            <a:pPr marL="285750" indent="-285750" algn="just">
              <a:lnSpc>
                <a:spcPct val="150000"/>
              </a:lnSpc>
              <a:buFont typeface="Arial" panose="020B0604020202020204" pitchFamily="34" charset="0"/>
              <a:buChar char="•"/>
            </a:pPr>
            <a:r>
              <a:rPr lang="fr-FR" dirty="0" smtClean="0"/>
              <a:t>mais ce n'est pas le cas sur tous les avions. </a:t>
            </a:r>
          </a:p>
          <a:p>
            <a:pPr marL="285750" indent="-285750" algn="just">
              <a:lnSpc>
                <a:spcPct val="150000"/>
              </a:lnSpc>
              <a:buFont typeface="Arial" panose="020B0604020202020204" pitchFamily="34" charset="0"/>
              <a:buChar char="•"/>
            </a:pPr>
            <a:r>
              <a:rPr lang="fr-FR" dirty="0" smtClean="0"/>
              <a:t>Installés sur le collecteur d'intercommunication, les robinets d'intercommunication sont à commande électrique.</a:t>
            </a:r>
            <a:endParaRPr lang="fr-FR" dirty="0"/>
          </a:p>
        </p:txBody>
      </p:sp>
      <p:sp>
        <p:nvSpPr>
          <p:cNvPr id="3" name="Rectangle 2"/>
          <p:cNvSpPr/>
          <p:nvPr/>
        </p:nvSpPr>
        <p:spPr>
          <a:xfrm>
            <a:off x="4607059" y="555563"/>
            <a:ext cx="3130281" cy="369332"/>
          </a:xfrm>
          <a:prstGeom prst="rect">
            <a:avLst/>
          </a:prstGeom>
        </p:spPr>
        <p:txBody>
          <a:bodyPr wrap="none">
            <a:spAutoFit/>
          </a:bodyPr>
          <a:lstStyle/>
          <a:p>
            <a:r>
              <a:rPr lang="fr-FR" dirty="0"/>
              <a:t>Robinets d'intercommunication</a:t>
            </a:r>
          </a:p>
        </p:txBody>
      </p:sp>
      <p:sp>
        <p:nvSpPr>
          <p:cNvPr id="6" name="Rectangle 5"/>
          <p:cNvSpPr/>
          <p:nvPr/>
        </p:nvSpPr>
        <p:spPr>
          <a:xfrm>
            <a:off x="4698244" y="100736"/>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Tree>
    <p:extLst>
      <p:ext uri="{BB962C8B-B14F-4D97-AF65-F5344CB8AC3E}">
        <p14:creationId xmlns:p14="http://schemas.microsoft.com/office/powerpoint/2010/main" val="25721668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9222" y="1542643"/>
            <a:ext cx="7139474"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Déséquilibre carburant entre l'aile gauche et l'aile droite</a:t>
            </a:r>
          </a:p>
          <a:p>
            <a:pPr marL="285750" indent="-285750">
              <a:lnSpc>
                <a:spcPct val="150000"/>
              </a:lnSpc>
              <a:buFont typeface="Arial" panose="020B0604020202020204" pitchFamily="34" charset="0"/>
              <a:buChar char="•"/>
            </a:pPr>
            <a:r>
              <a:rPr lang="fr-FR" dirty="0" smtClean="0"/>
              <a:t>Cette situation peut se produire après plusieurs heures de vol, si les consommations des moteurs ne sont pas identiques. </a:t>
            </a:r>
          </a:p>
          <a:p>
            <a:pPr marL="285750" indent="-285750">
              <a:lnSpc>
                <a:spcPct val="150000"/>
              </a:lnSpc>
              <a:buFont typeface="Arial" panose="020B0604020202020204" pitchFamily="34" charset="0"/>
              <a:buChar char="•"/>
            </a:pPr>
            <a:r>
              <a:rPr lang="fr-FR" dirty="0" smtClean="0"/>
              <a:t>Dans ce cas, le transfert de carburant d'une aile à l'autre n'étant pas possible en vol, le rééquilibrage s'obtient en alimentant temporairement les deux réacteurs par le réservoir le plus plein, jusqu'à l'équilibre.</a:t>
            </a:r>
          </a:p>
          <a:p>
            <a:pPr marL="285750" indent="-285750">
              <a:lnSpc>
                <a:spcPct val="150000"/>
              </a:lnSpc>
              <a:buFont typeface="Arial" panose="020B0604020202020204" pitchFamily="34" charset="0"/>
              <a:buChar char="•"/>
            </a:pPr>
            <a:r>
              <a:rPr lang="fr-FR" dirty="0" smtClean="0"/>
              <a:t>Le robinet d'intercommunication est ouvert, puis la pompe du réservoir le moins plein est arrêtée. </a:t>
            </a:r>
          </a:p>
          <a:p>
            <a:pPr marL="285750" indent="-285750">
              <a:lnSpc>
                <a:spcPct val="150000"/>
              </a:lnSpc>
              <a:buFont typeface="Arial" panose="020B0604020202020204" pitchFamily="34" charset="0"/>
              <a:buChar char="•"/>
            </a:pPr>
            <a:r>
              <a:rPr lang="fr-FR" dirty="0" smtClean="0"/>
              <a:t>Quand l'équilibre est retrouvé, on effectue la manœuvre inverse.</a:t>
            </a:r>
          </a:p>
          <a:p>
            <a:pPr marL="285750" indent="-285750">
              <a:lnSpc>
                <a:spcPct val="150000"/>
              </a:lnSpc>
              <a:buFont typeface="Arial" panose="020B0604020202020204" pitchFamily="34" charset="0"/>
              <a:buChar char="•"/>
            </a:pPr>
            <a:r>
              <a:rPr lang="fr-FR" dirty="0" smtClean="0"/>
              <a:t>l'ordre des opérations est important, afin de ne pas priver un réacteur d'alimentation carburant.</a:t>
            </a:r>
          </a:p>
        </p:txBody>
      </p:sp>
      <p:sp>
        <p:nvSpPr>
          <p:cNvPr id="5" name="Rectangle 4"/>
          <p:cNvSpPr/>
          <p:nvPr/>
        </p:nvSpPr>
        <p:spPr>
          <a:xfrm>
            <a:off x="4607059" y="555563"/>
            <a:ext cx="3130281" cy="369332"/>
          </a:xfrm>
          <a:prstGeom prst="rect">
            <a:avLst/>
          </a:prstGeom>
        </p:spPr>
        <p:txBody>
          <a:bodyPr wrap="none">
            <a:spAutoFit/>
          </a:bodyPr>
          <a:lstStyle/>
          <a:p>
            <a:r>
              <a:rPr lang="fr-FR" dirty="0"/>
              <a:t>Robinets d'intercommunication</a:t>
            </a:r>
          </a:p>
        </p:txBody>
      </p:sp>
      <p:sp>
        <p:nvSpPr>
          <p:cNvPr id="6" name="Rectangle 5"/>
          <p:cNvSpPr/>
          <p:nvPr/>
        </p:nvSpPr>
        <p:spPr>
          <a:xfrm>
            <a:off x="4698244" y="100736"/>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pic>
        <p:nvPicPr>
          <p:cNvPr id="7" name="Espace réservé du contenu 4"/>
          <p:cNvPicPr>
            <a:picLocks noGrp="1" noChangeAspect="1"/>
          </p:cNvPicPr>
          <p:nvPr>
            <p:ph idx="1"/>
          </p:nvPr>
        </p:nvPicPr>
        <p:blipFill>
          <a:blip r:embed="rId2"/>
          <a:stretch>
            <a:fillRect/>
          </a:stretch>
        </p:blipFill>
        <p:spPr>
          <a:xfrm>
            <a:off x="7493753" y="2598558"/>
            <a:ext cx="4621937" cy="2366800"/>
          </a:xfrm>
          <a:prstGeom prst="rect">
            <a:avLst/>
          </a:prstGeom>
        </p:spPr>
        <p:style>
          <a:lnRef idx="2">
            <a:schemeClr val="accent2"/>
          </a:lnRef>
          <a:fillRef idx="1">
            <a:schemeClr val="lt1"/>
          </a:fillRef>
          <a:effectRef idx="0">
            <a:schemeClr val="accent2"/>
          </a:effectRef>
          <a:fontRef idx="minor">
            <a:schemeClr val="dk1"/>
          </a:fontRef>
        </p:style>
      </p:pic>
      <p:sp>
        <p:nvSpPr>
          <p:cNvPr id="9" name="Rectangle 8"/>
          <p:cNvSpPr/>
          <p:nvPr/>
        </p:nvSpPr>
        <p:spPr>
          <a:xfrm>
            <a:off x="169222" y="1010390"/>
            <a:ext cx="11620007"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En vol, le dispositif d'intercommunication est utilisé dans deux situations suivantes.</a:t>
            </a:r>
          </a:p>
        </p:txBody>
      </p:sp>
    </p:spTree>
    <p:extLst>
      <p:ext uri="{BB962C8B-B14F-4D97-AF65-F5344CB8AC3E}">
        <p14:creationId xmlns:p14="http://schemas.microsoft.com/office/powerpoint/2010/main" val="231965188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07059" y="555563"/>
            <a:ext cx="3130281" cy="369332"/>
          </a:xfrm>
          <a:prstGeom prst="rect">
            <a:avLst/>
          </a:prstGeom>
        </p:spPr>
        <p:txBody>
          <a:bodyPr wrap="none">
            <a:spAutoFit/>
          </a:bodyPr>
          <a:lstStyle/>
          <a:p>
            <a:r>
              <a:rPr lang="fr-FR" dirty="0"/>
              <a:t>Robinets d'intercommunication</a:t>
            </a:r>
          </a:p>
        </p:txBody>
      </p:sp>
      <p:sp>
        <p:nvSpPr>
          <p:cNvPr id="6" name="Rectangle 5"/>
          <p:cNvSpPr/>
          <p:nvPr/>
        </p:nvSpPr>
        <p:spPr>
          <a:xfrm>
            <a:off x="4698244" y="100736"/>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pic>
        <p:nvPicPr>
          <p:cNvPr id="7" name="Espace réservé du contenu 4"/>
          <p:cNvPicPr>
            <a:picLocks noGrp="1" noChangeAspect="1"/>
          </p:cNvPicPr>
          <p:nvPr>
            <p:ph idx="1"/>
          </p:nvPr>
        </p:nvPicPr>
        <p:blipFill>
          <a:blip r:embed="rId2"/>
          <a:stretch>
            <a:fillRect/>
          </a:stretch>
        </p:blipFill>
        <p:spPr>
          <a:xfrm>
            <a:off x="7493753" y="2152243"/>
            <a:ext cx="4621937" cy="2366800"/>
          </a:xfrm>
          <a:prstGeom prst="rect">
            <a:avLst/>
          </a:prstGeom>
        </p:spPr>
        <p:style>
          <a:lnRef idx="2">
            <a:schemeClr val="accent2"/>
          </a:lnRef>
          <a:fillRef idx="1">
            <a:schemeClr val="lt1"/>
          </a:fillRef>
          <a:effectRef idx="0">
            <a:schemeClr val="accent2"/>
          </a:effectRef>
          <a:fontRef idx="minor">
            <a:schemeClr val="dk1"/>
          </a:fontRef>
        </p:style>
      </p:pic>
      <p:sp>
        <p:nvSpPr>
          <p:cNvPr id="8" name="Rectangle 7"/>
          <p:cNvSpPr/>
          <p:nvPr/>
        </p:nvSpPr>
        <p:spPr>
          <a:xfrm>
            <a:off x="416058" y="2284963"/>
            <a:ext cx="6659655"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a:t>Arrêt d'un réacteur en vol</a:t>
            </a:r>
          </a:p>
          <a:p>
            <a:pPr marL="285750" indent="-285750" algn="just">
              <a:lnSpc>
                <a:spcPct val="150000"/>
              </a:lnSpc>
              <a:buFont typeface="Arial" panose="020B0604020202020204" pitchFamily="34" charset="0"/>
              <a:buChar char="•"/>
            </a:pPr>
            <a:r>
              <a:rPr lang="fr-FR" dirty="0" smtClean="0"/>
              <a:t>Dans </a:t>
            </a:r>
            <a:r>
              <a:rPr lang="fr-FR" dirty="0"/>
              <a:t>ce cas, l'ouverture du robinet d'intercommunication permet d'alimenter le réacteur restant à partir des deux réservoirs.</a:t>
            </a:r>
          </a:p>
          <a:p>
            <a:pPr marL="285750" indent="-285750" algn="just">
              <a:lnSpc>
                <a:spcPct val="150000"/>
              </a:lnSpc>
              <a:buFont typeface="Arial" panose="020B0604020202020204" pitchFamily="34" charset="0"/>
              <a:buChar char="•"/>
            </a:pPr>
            <a:r>
              <a:rPr lang="fr-FR" dirty="0" smtClean="0"/>
              <a:t>Le </a:t>
            </a:r>
            <a:r>
              <a:rPr lang="fr-FR" dirty="0"/>
              <a:t>robinet d'intercommunication peut aussi être utilisé au sol, lors des procédures de reprise et de transfert </a:t>
            </a:r>
            <a:r>
              <a:rPr lang="fr-FR" dirty="0" smtClean="0"/>
              <a:t>carburant.</a:t>
            </a:r>
            <a:endParaRPr lang="fr-FR" dirty="0"/>
          </a:p>
        </p:txBody>
      </p:sp>
    </p:spTree>
    <p:extLst>
      <p:ext uri="{BB962C8B-B14F-4D97-AF65-F5344CB8AC3E}">
        <p14:creationId xmlns:p14="http://schemas.microsoft.com/office/powerpoint/2010/main" val="33267977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5416917" y="1065775"/>
            <a:ext cx="6996961" cy="1777040"/>
          </a:xfrm>
          <a:prstGeom prst="rect">
            <a:avLst/>
          </a:prstGeom>
        </p:spPr>
      </p:pic>
      <p:sp>
        <p:nvSpPr>
          <p:cNvPr id="4" name="Rectangle 3"/>
          <p:cNvSpPr/>
          <p:nvPr/>
        </p:nvSpPr>
        <p:spPr>
          <a:xfrm>
            <a:off x="413656" y="1954295"/>
            <a:ext cx="4679119" cy="420435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robinets coupe-feu, appelés aussi «robinets basse pression» (ou </a:t>
            </a:r>
            <a:r>
              <a:rPr lang="fr-FR" dirty="0" err="1" smtClean="0"/>
              <a:t>spar</a:t>
            </a:r>
            <a:r>
              <a:rPr lang="fr-FR" dirty="0" smtClean="0"/>
              <a:t> valves), sont à commande électrique et sont situés en amont des cloisons pare-feu des réacteurs et de l'APU. </a:t>
            </a:r>
          </a:p>
          <a:p>
            <a:pPr marL="285750" indent="-285750" algn="just">
              <a:lnSpc>
                <a:spcPct val="150000"/>
              </a:lnSpc>
              <a:buFont typeface="Arial" panose="020B0604020202020204" pitchFamily="34" charset="0"/>
              <a:buChar char="•"/>
            </a:pPr>
            <a:r>
              <a:rPr lang="fr-FR" dirty="0" smtClean="0"/>
              <a:t>Ils ont pour fonction d'arrêter l'alimentation en carburant d'un réacteur ou de l'APU en cas de feu ou de grave dommage.</a:t>
            </a:r>
          </a:p>
          <a:p>
            <a:pPr marL="285750" indent="-285750" algn="just">
              <a:lnSpc>
                <a:spcPct val="150000"/>
              </a:lnSpc>
              <a:buFont typeface="Arial" panose="020B0604020202020204" pitchFamily="34" charset="0"/>
              <a:buChar char="•"/>
            </a:pPr>
            <a:r>
              <a:rPr lang="fr-FR" dirty="0" smtClean="0"/>
              <a:t>Chacun est commandé par une poignée ou un bouton-poussoir coupe-feu.</a:t>
            </a:r>
            <a:endParaRPr lang="fr-FR" dirty="0"/>
          </a:p>
        </p:txBody>
      </p:sp>
      <p:sp>
        <p:nvSpPr>
          <p:cNvPr id="3" name="Rectangle 2"/>
          <p:cNvSpPr/>
          <p:nvPr/>
        </p:nvSpPr>
        <p:spPr>
          <a:xfrm>
            <a:off x="4809747" y="541256"/>
            <a:ext cx="2006447" cy="369332"/>
          </a:xfrm>
          <a:prstGeom prst="rect">
            <a:avLst/>
          </a:prstGeom>
        </p:spPr>
        <p:txBody>
          <a:bodyPr wrap="none">
            <a:spAutoFit/>
          </a:bodyPr>
          <a:lstStyle/>
          <a:p>
            <a:r>
              <a:rPr lang="fr-FR" dirty="0"/>
              <a:t>Robinets coupe-feu</a:t>
            </a:r>
          </a:p>
        </p:txBody>
      </p:sp>
      <p:pic>
        <p:nvPicPr>
          <p:cNvPr id="6" name="Espace réservé du contenu 3"/>
          <p:cNvPicPr>
            <a:picLocks noChangeAspect="1"/>
          </p:cNvPicPr>
          <p:nvPr/>
        </p:nvPicPr>
        <p:blipFill>
          <a:blip r:embed="rId3"/>
          <a:stretch>
            <a:fillRect/>
          </a:stretch>
        </p:blipFill>
        <p:spPr>
          <a:xfrm>
            <a:off x="7111795" y="2998002"/>
            <a:ext cx="3273177" cy="3580975"/>
          </a:xfrm>
          <a:prstGeom prst="rect">
            <a:avLst/>
          </a:prstGeom>
        </p:spPr>
      </p:pic>
      <p:sp>
        <p:nvSpPr>
          <p:cNvPr id="7" name="Rectangle 6"/>
          <p:cNvSpPr/>
          <p:nvPr/>
        </p:nvSpPr>
        <p:spPr>
          <a:xfrm>
            <a:off x="4698244" y="100736"/>
            <a:ext cx="279550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en-US" dirty="0"/>
              <a:t>Etude d'un circuit carburant</a:t>
            </a:r>
          </a:p>
        </p:txBody>
      </p:sp>
    </p:spTree>
    <p:extLst>
      <p:ext uri="{BB962C8B-B14F-4D97-AF65-F5344CB8AC3E}">
        <p14:creationId xmlns:p14="http://schemas.microsoft.com/office/powerpoint/2010/main" val="221950028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3332572" y="2452947"/>
            <a:ext cx="5418000" cy="4042960"/>
          </a:xfrm>
          <a:prstGeom prst="rect">
            <a:avLst/>
          </a:prstGeom>
        </p:spPr>
      </p:pic>
      <p:sp>
        <p:nvSpPr>
          <p:cNvPr id="4" name="Rectangle 3"/>
          <p:cNvSpPr/>
          <p:nvPr/>
        </p:nvSpPr>
        <p:spPr>
          <a:xfrm>
            <a:off x="881743" y="910114"/>
            <a:ext cx="9993086"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circuit carburant est géré à partir d'un panneau de commande. </a:t>
            </a:r>
          </a:p>
          <a:p>
            <a:pPr marL="285750" indent="-285750">
              <a:lnSpc>
                <a:spcPct val="150000"/>
              </a:lnSpc>
              <a:buFont typeface="Arial" panose="020B0604020202020204" pitchFamily="34" charset="0"/>
              <a:buChar char="•"/>
            </a:pPr>
            <a:r>
              <a:rPr lang="fr-FR" dirty="0" smtClean="0"/>
              <a:t>Les boutons poussoirs incluent des voyants d'alarme qui complètent les messages de panne affichés sur les écrans EICAS (Boeing) ou ECAM (Airbus).</a:t>
            </a:r>
            <a:endParaRPr lang="en-US" dirty="0"/>
          </a:p>
        </p:txBody>
      </p:sp>
      <p:sp>
        <p:nvSpPr>
          <p:cNvPr id="3" name="Rectangle 2"/>
          <p:cNvSpPr/>
          <p:nvPr/>
        </p:nvSpPr>
        <p:spPr>
          <a:xfrm>
            <a:off x="4678502" y="282931"/>
            <a:ext cx="239956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Panneau de commande</a:t>
            </a:r>
            <a:endParaRPr lang="en-US" dirty="0"/>
          </a:p>
        </p:txBody>
      </p:sp>
    </p:spTree>
    <p:extLst>
      <p:ext uri="{BB962C8B-B14F-4D97-AF65-F5344CB8AC3E}">
        <p14:creationId xmlns:p14="http://schemas.microsoft.com/office/powerpoint/2010/main" val="298411169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0375" y="1474793"/>
            <a:ext cx="5633853"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Le carburant présent dans les réservoirs d'aile diminuant le moment fléchissant à l'emplanture, on le conserve le plus longtemps possible. </a:t>
            </a:r>
          </a:p>
          <a:p>
            <a:pPr marL="285750" indent="-285750" algn="just">
              <a:buFont typeface="Arial" panose="020B0604020202020204" pitchFamily="34" charset="0"/>
              <a:buChar char="•"/>
            </a:pPr>
            <a:r>
              <a:rPr lang="fr-FR" dirty="0" smtClean="0"/>
              <a:t>On consomme donc en premier le carburant du réservoir central. </a:t>
            </a:r>
          </a:p>
          <a:p>
            <a:pPr marL="285750" indent="-285750" algn="just">
              <a:buFont typeface="Arial" panose="020B0604020202020204" pitchFamily="34" charset="0"/>
              <a:buChar char="•"/>
            </a:pPr>
            <a:r>
              <a:rPr lang="fr-FR" dirty="0" smtClean="0"/>
              <a:t>Quand il est vide, l'alimentation des réacteurs est basculée sur les réservoirs d'aile.</a:t>
            </a:r>
          </a:p>
          <a:p>
            <a:pPr marL="285750" indent="-285750" algn="just">
              <a:buFont typeface="Arial" panose="020B0604020202020204" pitchFamily="34" charset="0"/>
              <a:buChar char="•"/>
            </a:pPr>
            <a:r>
              <a:rPr lang="fr-FR" dirty="0" smtClean="0"/>
              <a:t>Pour les avions disposant de plusieurs réservoirs d'aile, on consomme en premier le carburant contenu dans le réservoir central, puis celui des réservoirs intérieurs (près du fuselage) et, enfin, celui des réservoirs extérieurs.</a:t>
            </a:r>
          </a:p>
          <a:p>
            <a:pPr marL="285750" indent="-285750" algn="just">
              <a:buFont typeface="Arial" panose="020B0604020202020204" pitchFamily="34" charset="0"/>
              <a:buChar char="•"/>
            </a:pPr>
            <a:r>
              <a:rPr lang="fr-FR" dirty="0" smtClean="0"/>
              <a:t>Les pompes basse pression du réservoir central ne peuvent généralement pas le vider totalement. </a:t>
            </a:r>
          </a:p>
          <a:p>
            <a:pPr marL="285750" indent="-285750" algn="just">
              <a:buFont typeface="Arial" panose="020B0604020202020204" pitchFamily="34" charset="0"/>
              <a:buChar char="•"/>
            </a:pPr>
            <a:r>
              <a:rPr lang="fr-FR" dirty="0" smtClean="0"/>
              <a:t>Des pompes de récupération (</a:t>
            </a:r>
            <a:r>
              <a:rPr lang="fr-FR" dirty="0" err="1" smtClean="0"/>
              <a:t>scavenge</a:t>
            </a:r>
            <a:r>
              <a:rPr lang="fr-FR" dirty="0" smtClean="0"/>
              <a:t> </a:t>
            </a:r>
            <a:r>
              <a:rPr lang="fr-FR" dirty="0" err="1" smtClean="0"/>
              <a:t>pumps</a:t>
            </a:r>
            <a:r>
              <a:rPr lang="fr-FR" dirty="0" smtClean="0"/>
              <a:t>) transfèrent le carburant restant dans un réservoir d'aile.</a:t>
            </a:r>
          </a:p>
        </p:txBody>
      </p:sp>
      <p:sp>
        <p:nvSpPr>
          <p:cNvPr id="5" name="Rectangle 4"/>
          <p:cNvSpPr/>
          <p:nvPr/>
        </p:nvSpPr>
        <p:spPr>
          <a:xfrm>
            <a:off x="4570918" y="228991"/>
            <a:ext cx="278890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Gestion du carburant en vol</a:t>
            </a:r>
          </a:p>
        </p:txBody>
      </p:sp>
      <p:pic>
        <p:nvPicPr>
          <p:cNvPr id="1026" name="Picture 2" descr="Répartition carburan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2664" y="1986819"/>
            <a:ext cx="5302414" cy="345603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15640930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0114" y="1182836"/>
            <a:ext cx="11566565"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L'avitaillement est effectué par l'intermédiaire </a:t>
            </a:r>
          </a:p>
          <a:p>
            <a:pPr marL="285750" indent="-285750">
              <a:buFont typeface="Arial" panose="020B0604020202020204" pitchFamily="34" charset="0"/>
              <a:buChar char="•"/>
            </a:pPr>
            <a:r>
              <a:rPr lang="fr-FR" dirty="0" smtClean="0"/>
              <a:t>d'un camion-citerne </a:t>
            </a:r>
          </a:p>
          <a:p>
            <a:pPr marL="285750" indent="-285750">
              <a:buFont typeface="Arial" panose="020B0604020202020204" pitchFamily="34" charset="0"/>
              <a:buChar char="•"/>
            </a:pPr>
            <a:r>
              <a:rPr lang="fr-FR" dirty="0" smtClean="0"/>
              <a:t>d'un </a:t>
            </a:r>
            <a:r>
              <a:rPr lang="fr-FR" dirty="0" err="1" smtClean="0"/>
              <a:t>oléoserveur</a:t>
            </a:r>
            <a:r>
              <a:rPr lang="fr-FR" dirty="0" smtClean="0"/>
              <a:t> (hydrant System), qui est un réseau de canalisations souterraines alimentant des prises de remplissage situées aux postes de stationnement.</a:t>
            </a:r>
          </a:p>
          <a:p>
            <a:endParaRPr lang="fr-FR" dirty="0" smtClean="0"/>
          </a:p>
          <a:p>
            <a:r>
              <a:rPr lang="fr-FR" dirty="0" smtClean="0"/>
              <a:t>Ce dispositif nécessite l'utilisation d'un véhicule spécial équipé, comme le camion-citerne, d'une pompe, d'un compteur volumétrique et de différents dispositifs de sécurité.</a:t>
            </a:r>
            <a:endParaRPr lang="fr-FR" dirty="0"/>
          </a:p>
        </p:txBody>
      </p:sp>
      <p:sp>
        <p:nvSpPr>
          <p:cNvPr id="5" name="Rectangle 4"/>
          <p:cNvSpPr/>
          <p:nvPr/>
        </p:nvSpPr>
        <p:spPr>
          <a:xfrm>
            <a:off x="4570062" y="261648"/>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6" name="Rectangle 5"/>
          <p:cNvSpPr/>
          <p:nvPr/>
        </p:nvSpPr>
        <p:spPr>
          <a:xfrm>
            <a:off x="4570062" y="674304"/>
            <a:ext cx="2745239" cy="369332"/>
          </a:xfrm>
          <a:prstGeom prst="rect">
            <a:avLst/>
          </a:prstGeom>
        </p:spPr>
        <p:txBody>
          <a:bodyPr wrap="none">
            <a:spAutoFit/>
          </a:bodyPr>
          <a:lstStyle/>
          <a:p>
            <a:r>
              <a:rPr lang="fr-FR" dirty="0"/>
              <a:t>Avitaillement sous pression</a:t>
            </a:r>
          </a:p>
        </p:txBody>
      </p:sp>
      <p:pic>
        <p:nvPicPr>
          <p:cNvPr id="7" name="Espace réservé du contenu 3"/>
          <p:cNvPicPr>
            <a:picLocks noGrp="1" noChangeAspect="1"/>
          </p:cNvPicPr>
          <p:nvPr>
            <p:ph idx="1"/>
          </p:nvPr>
        </p:nvPicPr>
        <p:blipFill>
          <a:blip r:embed="rId2"/>
          <a:stretch>
            <a:fillRect/>
          </a:stretch>
        </p:blipFill>
        <p:spPr>
          <a:xfrm>
            <a:off x="759409" y="3353361"/>
            <a:ext cx="3810653" cy="3131149"/>
          </a:xfrm>
          <a:prstGeom prst="rect">
            <a:avLst/>
          </a:prstGeom>
        </p:spPr>
      </p:pic>
    </p:spTree>
    <p:extLst>
      <p:ext uri="{BB962C8B-B14F-4D97-AF65-F5344CB8AC3E}">
        <p14:creationId xmlns:p14="http://schemas.microsoft.com/office/powerpoint/2010/main" val="40904007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83967" y="3560940"/>
            <a:ext cx="11685319"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L'indice d'octane caractérise la capacité d'un carburant à accepter un taux de compression donné: plus l'indice est important, plus le taux de compression acceptable est élevé.</a:t>
            </a:r>
          </a:p>
          <a:p>
            <a:pPr marL="285750" indent="-285750">
              <a:lnSpc>
                <a:spcPct val="150000"/>
              </a:lnSpc>
              <a:buFont typeface="Arial" panose="020B0604020202020204" pitchFamily="34" charset="0"/>
              <a:buChar char="•"/>
            </a:pPr>
            <a:r>
              <a:rPr lang="fr-FR" dirty="0" smtClean="0"/>
              <a:t>Cet indice est indiqué par deux nombres :</a:t>
            </a:r>
          </a:p>
          <a:p>
            <a:pPr marL="285750" indent="-285750">
              <a:lnSpc>
                <a:spcPct val="150000"/>
              </a:lnSpc>
              <a:buFont typeface="Arial" panose="020B0604020202020204" pitchFamily="34" charset="0"/>
              <a:buChar char="•"/>
            </a:pPr>
            <a:r>
              <a:rPr lang="fr-FR" dirty="0" smtClean="0"/>
              <a:t>le MON (</a:t>
            </a:r>
            <a:r>
              <a:rPr lang="fr-FR" dirty="0" err="1" smtClean="0"/>
              <a:t>Motor</a:t>
            </a:r>
            <a:r>
              <a:rPr lang="fr-FR" dirty="0" smtClean="0"/>
              <a:t> Octane </a:t>
            </a:r>
            <a:r>
              <a:rPr lang="fr-FR" dirty="0" err="1" smtClean="0"/>
              <a:t>Number</a:t>
            </a:r>
            <a:r>
              <a:rPr lang="fr-FR" dirty="0" smtClean="0"/>
              <a:t>), qui est issu de tests au standard aviation « mélange pauvre » ;</a:t>
            </a:r>
          </a:p>
          <a:p>
            <a:pPr marL="285750" indent="-285750">
              <a:lnSpc>
                <a:spcPct val="150000"/>
              </a:lnSpc>
              <a:buFont typeface="Arial" panose="020B0604020202020204" pitchFamily="34" charset="0"/>
              <a:buChar char="•"/>
            </a:pPr>
            <a:r>
              <a:rPr lang="fr-FR" dirty="0" smtClean="0"/>
              <a:t>le RON (</a:t>
            </a:r>
            <a:r>
              <a:rPr lang="fr-FR" dirty="0" err="1" smtClean="0"/>
              <a:t>Research</a:t>
            </a:r>
            <a:r>
              <a:rPr lang="fr-FR" dirty="0" smtClean="0"/>
              <a:t> Octane </a:t>
            </a:r>
            <a:r>
              <a:rPr lang="fr-FR" dirty="0" err="1" smtClean="0"/>
              <a:t>Number</a:t>
            </a:r>
            <a:r>
              <a:rPr lang="fr-FR" dirty="0" smtClean="0"/>
              <a:t>), qui est issu de tests au standard aviation « mélange riche » </a:t>
            </a:r>
          </a:p>
          <a:p>
            <a:pPr marL="285750" indent="-285750">
              <a:lnSpc>
                <a:spcPct val="150000"/>
              </a:lnSpc>
              <a:buFont typeface="Arial" panose="020B0604020202020204" pitchFamily="34" charset="0"/>
              <a:buChar char="•"/>
            </a:pPr>
            <a:r>
              <a:rPr lang="fr-FR" dirty="0" smtClean="0"/>
              <a:t>par exemple, essence 85/95 signifie « MON 85, RON 95 »).</a:t>
            </a:r>
          </a:p>
          <a:p>
            <a:pPr marL="285750" indent="-285750">
              <a:lnSpc>
                <a:spcPct val="150000"/>
              </a:lnSpc>
              <a:buFont typeface="Arial" panose="020B0604020202020204" pitchFamily="34" charset="0"/>
              <a:buChar char="•"/>
            </a:pPr>
            <a:r>
              <a:rPr lang="fr-FR" dirty="0" smtClean="0"/>
              <a:t>En aviation, les essences sont couramment nommées par leur MON, contrairement à l'essence automobile.</a:t>
            </a:r>
          </a:p>
        </p:txBody>
      </p:sp>
      <p:sp>
        <p:nvSpPr>
          <p:cNvPr id="5" name="Rectangle 4"/>
          <p:cNvSpPr/>
          <p:nvPr/>
        </p:nvSpPr>
        <p:spPr>
          <a:xfrm>
            <a:off x="3726888" y="598461"/>
            <a:ext cx="47382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 Informations complémentaires sur les essences</a:t>
            </a:r>
          </a:p>
        </p:txBody>
      </p:sp>
      <p:sp>
        <p:nvSpPr>
          <p:cNvPr id="7" name="Rectangle 6"/>
          <p:cNvSpPr/>
          <p:nvPr/>
        </p:nvSpPr>
        <p:spPr>
          <a:xfrm>
            <a:off x="4181467" y="136566"/>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pic>
        <p:nvPicPr>
          <p:cNvPr id="2" name="Image 1"/>
          <p:cNvPicPr>
            <a:picLocks noChangeAspect="1"/>
          </p:cNvPicPr>
          <p:nvPr/>
        </p:nvPicPr>
        <p:blipFill>
          <a:blip r:embed="rId2"/>
          <a:stretch>
            <a:fillRect/>
          </a:stretch>
        </p:blipFill>
        <p:spPr>
          <a:xfrm>
            <a:off x="6560108" y="1107981"/>
            <a:ext cx="3810000" cy="2219325"/>
          </a:xfrm>
          <a:prstGeom prst="rect">
            <a:avLst/>
          </a:prstGeom>
        </p:spPr>
        <p:style>
          <a:lnRef idx="2">
            <a:schemeClr val="accent2"/>
          </a:lnRef>
          <a:fillRef idx="1">
            <a:schemeClr val="lt1"/>
          </a:fillRef>
          <a:effectRef idx="0">
            <a:schemeClr val="accent2"/>
          </a:effectRef>
          <a:fontRef idx="minor">
            <a:schemeClr val="dk1"/>
          </a:fontRef>
        </p:style>
      </p:pic>
      <p:pic>
        <p:nvPicPr>
          <p:cNvPr id="3" name="Image 2"/>
          <p:cNvPicPr>
            <a:picLocks noChangeAspect="1"/>
          </p:cNvPicPr>
          <p:nvPr/>
        </p:nvPicPr>
        <p:blipFill>
          <a:blip r:embed="rId3"/>
          <a:stretch>
            <a:fillRect/>
          </a:stretch>
        </p:blipFill>
        <p:spPr>
          <a:xfrm>
            <a:off x="839561" y="1060356"/>
            <a:ext cx="4286250" cy="2266950"/>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16748446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7511244" y="0"/>
            <a:ext cx="4680756" cy="3919568"/>
          </a:xfrm>
          <a:prstGeom prst="rect">
            <a:avLst/>
          </a:prstGeom>
        </p:spPr>
      </p:pic>
      <p:sp>
        <p:nvSpPr>
          <p:cNvPr id="4" name="Rectangle 3"/>
          <p:cNvSpPr/>
          <p:nvPr/>
        </p:nvSpPr>
        <p:spPr>
          <a:xfrm>
            <a:off x="225632" y="976778"/>
            <a:ext cx="7047962"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pression maximale de remplissage est de l'ordre de 50 psi. </a:t>
            </a:r>
          </a:p>
          <a:p>
            <a:pPr marL="285750" indent="-285750" algn="just">
              <a:lnSpc>
                <a:spcPct val="150000"/>
              </a:lnSpc>
              <a:buFont typeface="Arial" panose="020B0604020202020204" pitchFamily="34" charset="0"/>
              <a:buChar char="•"/>
            </a:pPr>
            <a:r>
              <a:rPr lang="fr-FR" dirty="0" smtClean="0"/>
              <a:t>Le débit est fonction de la capacité des avions </a:t>
            </a:r>
          </a:p>
          <a:p>
            <a:pPr marL="285750" indent="-285750" algn="just">
              <a:lnSpc>
                <a:spcPct val="150000"/>
              </a:lnSpc>
              <a:buFont typeface="Arial" panose="020B0604020202020204" pitchFamily="34" charset="0"/>
              <a:buChar char="•"/>
            </a:pPr>
            <a:r>
              <a:rPr lang="fr-FR" dirty="0" smtClean="0"/>
              <a:t>Il peut atteindre environ trois tonnes à la minute sur les avions longs courriers utilisant deux prises de remplissage.</a:t>
            </a:r>
          </a:p>
        </p:txBody>
      </p:sp>
      <p:sp>
        <p:nvSpPr>
          <p:cNvPr id="6" name="Rectangle 5"/>
          <p:cNvSpPr/>
          <p:nvPr/>
        </p:nvSpPr>
        <p:spPr>
          <a:xfrm>
            <a:off x="4591834" y="116729"/>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7" name="Rectangle 6"/>
          <p:cNvSpPr/>
          <p:nvPr/>
        </p:nvSpPr>
        <p:spPr>
          <a:xfrm>
            <a:off x="4591834" y="529385"/>
            <a:ext cx="2745239" cy="369332"/>
          </a:xfrm>
          <a:prstGeom prst="rect">
            <a:avLst/>
          </a:prstGeom>
        </p:spPr>
        <p:txBody>
          <a:bodyPr wrap="none">
            <a:spAutoFit/>
          </a:bodyPr>
          <a:lstStyle/>
          <a:p>
            <a:r>
              <a:rPr lang="fr-FR" dirty="0"/>
              <a:t>Avitaillement sous pression</a:t>
            </a:r>
          </a:p>
        </p:txBody>
      </p:sp>
      <p:sp>
        <p:nvSpPr>
          <p:cNvPr id="3" name="Rectangle 2"/>
          <p:cNvSpPr/>
          <p:nvPr/>
        </p:nvSpPr>
        <p:spPr>
          <a:xfrm>
            <a:off x="225632" y="2961811"/>
            <a:ext cx="7047962"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Le circuit avion comporte :</a:t>
            </a:r>
          </a:p>
          <a:p>
            <a:pPr marL="285750" indent="-285750">
              <a:buFont typeface="Arial" panose="020B0604020202020204" pitchFamily="34" charset="0"/>
              <a:buChar char="•"/>
            </a:pPr>
            <a:r>
              <a:rPr lang="fr-FR" dirty="0"/>
              <a:t>une ou deux prises de remplissage, situées généralement sous les ailes </a:t>
            </a:r>
          </a:p>
          <a:p>
            <a:pPr marL="285750" indent="-285750">
              <a:buFont typeface="Arial" panose="020B0604020202020204" pitchFamily="34" charset="0"/>
              <a:buChar char="•"/>
            </a:pPr>
            <a:r>
              <a:rPr lang="fr-FR" dirty="0"/>
              <a:t>un collecteur permettant l'acheminement du carburant jusqu'aux électrovannes de remplissage ;</a:t>
            </a:r>
          </a:p>
          <a:p>
            <a:pPr marL="285750" indent="-285750">
              <a:buFont typeface="Arial" panose="020B0604020202020204" pitchFamily="34" charset="0"/>
              <a:buChar char="•"/>
            </a:pPr>
            <a:r>
              <a:rPr lang="fr-FR" dirty="0"/>
              <a:t>une électrovanne par réservoir qui autorise le remplissage ;</a:t>
            </a:r>
          </a:p>
          <a:p>
            <a:pPr marL="285750" indent="-285750">
              <a:buFont typeface="Arial" panose="020B0604020202020204" pitchFamily="34" charset="0"/>
              <a:buChar char="•"/>
            </a:pPr>
            <a:r>
              <a:rPr lang="fr-FR" dirty="0"/>
              <a:t>un dispositif d'arrêt automatique « plein complet » (sécurité haut niveau sur chaque réservoir) ; </a:t>
            </a:r>
          </a:p>
          <a:p>
            <a:pPr marL="285750" indent="-285750">
              <a:buFont typeface="Arial" panose="020B0604020202020204" pitchFamily="34" charset="0"/>
              <a:buChar char="•"/>
            </a:pPr>
            <a:r>
              <a:rPr lang="fr-FR" dirty="0"/>
              <a:t>ce dispositif ferme la vanne de remplissage d'un réservoir quand le niveau de carburant atteint 95 % de sa capacité ; </a:t>
            </a:r>
          </a:p>
          <a:p>
            <a:pPr marL="285750" indent="-285750">
              <a:buFont typeface="Arial" panose="020B0604020202020204" pitchFamily="34" charset="0"/>
              <a:buChar char="•"/>
            </a:pPr>
            <a:r>
              <a:rPr lang="fr-FR" dirty="0"/>
              <a:t>l'allumage d'un voyant « HI LEVEL » peut être associé à cette fermeture (voyants « HI LVL » sur les figures ci-dessous</a:t>
            </a:r>
            <a:r>
              <a:rPr lang="fr-FR" dirty="0" smtClean="0"/>
              <a:t>).</a:t>
            </a:r>
          </a:p>
          <a:p>
            <a:pPr marL="285750" indent="-285750" algn="just">
              <a:buFont typeface="Arial" panose="020B0604020202020204" pitchFamily="34" charset="0"/>
              <a:buChar char="•"/>
            </a:pPr>
            <a:r>
              <a:rPr lang="fr-FR" dirty="0"/>
              <a:t>un panneau de commande du circuit de remplissage, situé près d'une prise de remplissage ou sous le fuselage derrière une trappe d'accès ; </a:t>
            </a:r>
          </a:p>
          <a:p>
            <a:pPr marL="285750" indent="-285750" algn="just">
              <a:buFont typeface="Arial" panose="020B0604020202020204" pitchFamily="34" charset="0"/>
              <a:buChar char="•"/>
            </a:pPr>
            <a:r>
              <a:rPr lang="fr-FR" dirty="0"/>
              <a:t>il peut être éventuellement doublé par un panneau simplifié dans le poste de pilotage.</a:t>
            </a:r>
          </a:p>
          <a:p>
            <a:pPr marL="285750" indent="-285750" algn="just">
              <a:buFont typeface="Arial" panose="020B0604020202020204" pitchFamily="34" charset="0"/>
              <a:buChar char="•"/>
            </a:pPr>
            <a:r>
              <a:rPr lang="fr-FR" dirty="0"/>
              <a:t>Le circuit de remplissage, normalement alimenté par le réseau de bord, peut aussi être alimenté à partir des batteries de l'avion.</a:t>
            </a:r>
          </a:p>
          <a:p>
            <a:pPr marL="285750" indent="-285750">
              <a:buFont typeface="Arial" panose="020B0604020202020204" pitchFamily="34" charset="0"/>
              <a:buChar char="•"/>
            </a:pPr>
            <a:endParaRPr lang="fr-FR" dirty="0"/>
          </a:p>
        </p:txBody>
      </p:sp>
      <p:pic>
        <p:nvPicPr>
          <p:cNvPr id="8" name="Espace réservé du contenu 3"/>
          <p:cNvPicPr>
            <a:picLocks noChangeAspect="1"/>
          </p:cNvPicPr>
          <p:nvPr/>
        </p:nvPicPr>
        <p:blipFill>
          <a:blip r:embed="rId3"/>
          <a:stretch>
            <a:fillRect/>
          </a:stretch>
        </p:blipFill>
        <p:spPr>
          <a:xfrm>
            <a:off x="8390298" y="4046281"/>
            <a:ext cx="2691360" cy="2668985"/>
          </a:xfrm>
          <a:prstGeom prst="rect">
            <a:avLst/>
          </a:prstGeom>
        </p:spPr>
      </p:pic>
    </p:spTree>
    <p:extLst>
      <p:ext uri="{BB962C8B-B14F-4D97-AF65-F5344CB8AC3E}">
        <p14:creationId xmlns:p14="http://schemas.microsoft.com/office/powerpoint/2010/main" val="268818322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91834" y="116729"/>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7" name="Rectangle 6"/>
          <p:cNvSpPr/>
          <p:nvPr/>
        </p:nvSpPr>
        <p:spPr>
          <a:xfrm>
            <a:off x="4591834" y="529385"/>
            <a:ext cx="2745239" cy="369332"/>
          </a:xfrm>
          <a:prstGeom prst="rect">
            <a:avLst/>
          </a:prstGeom>
        </p:spPr>
        <p:txBody>
          <a:bodyPr wrap="none">
            <a:spAutoFit/>
          </a:bodyPr>
          <a:lstStyle/>
          <a:p>
            <a:r>
              <a:rPr lang="fr-FR" dirty="0"/>
              <a:t>Avitaillement sous pression</a:t>
            </a:r>
          </a:p>
        </p:txBody>
      </p:sp>
      <p:pic>
        <p:nvPicPr>
          <p:cNvPr id="8" name="Espace réservé du contenu 4"/>
          <p:cNvPicPr>
            <a:picLocks noGrp="1" noChangeAspect="1"/>
          </p:cNvPicPr>
          <p:nvPr>
            <p:ph idx="1"/>
          </p:nvPr>
        </p:nvPicPr>
        <p:blipFill>
          <a:blip r:embed="rId2"/>
          <a:stretch>
            <a:fillRect/>
          </a:stretch>
        </p:blipFill>
        <p:spPr>
          <a:xfrm>
            <a:off x="7108370" y="1627403"/>
            <a:ext cx="4954423" cy="3135040"/>
          </a:xfrm>
          <a:prstGeom prst="rect">
            <a:avLst/>
          </a:prstGeom>
        </p:spPr>
      </p:pic>
      <p:sp>
        <p:nvSpPr>
          <p:cNvPr id="9" name="Rectangle 8"/>
          <p:cNvSpPr/>
          <p:nvPr/>
        </p:nvSpPr>
        <p:spPr>
          <a:xfrm>
            <a:off x="293172" y="1222743"/>
            <a:ext cx="5530685"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Commande des électrovannes</a:t>
            </a:r>
          </a:p>
          <a:p>
            <a:pPr algn="just">
              <a:lnSpc>
                <a:spcPct val="150000"/>
              </a:lnSpc>
            </a:pPr>
            <a:r>
              <a:rPr lang="fr-FR" dirty="0" smtClean="0"/>
              <a:t>Sur les avions d'ancienne génération, les vannes de remplissage sont commandées par des interrupteurs placés sous la responsabilité de l'agent chargé des pleins.</a:t>
            </a:r>
          </a:p>
          <a:p>
            <a:pPr algn="just">
              <a:lnSpc>
                <a:spcPct val="150000"/>
              </a:lnSpc>
            </a:pPr>
            <a:endParaRPr lang="fr-FR" dirty="0" smtClean="0"/>
          </a:p>
          <a:p>
            <a:pPr algn="just">
              <a:lnSpc>
                <a:spcPct val="150000"/>
              </a:lnSpc>
            </a:pPr>
            <a:r>
              <a:rPr lang="fr-FR" dirty="0" smtClean="0"/>
              <a:t>Il calcule la quantité à ajouter dans chaque réservoir en fonction:</a:t>
            </a:r>
          </a:p>
          <a:p>
            <a:pPr marL="285750" indent="-285750" algn="just">
              <a:lnSpc>
                <a:spcPct val="150000"/>
              </a:lnSpc>
              <a:buFont typeface="Arial" panose="020B0604020202020204" pitchFamily="34" charset="0"/>
              <a:buChar char="•"/>
            </a:pPr>
            <a:r>
              <a:rPr lang="fr-FR" dirty="0" smtClean="0"/>
              <a:t>de la demande de l'équipage, </a:t>
            </a:r>
          </a:p>
          <a:p>
            <a:pPr marL="285750" indent="-285750" algn="just">
              <a:lnSpc>
                <a:spcPct val="150000"/>
              </a:lnSpc>
              <a:buFont typeface="Arial" panose="020B0604020202020204" pitchFamily="34" charset="0"/>
              <a:buChar char="•"/>
            </a:pPr>
            <a:r>
              <a:rPr lang="fr-FR" dirty="0" smtClean="0"/>
              <a:t>de la quantité restant avant les pleins, </a:t>
            </a:r>
          </a:p>
          <a:p>
            <a:pPr marL="285750" indent="-285750" algn="just">
              <a:lnSpc>
                <a:spcPct val="150000"/>
              </a:lnSpc>
              <a:buFont typeface="Arial" panose="020B0604020202020204" pitchFamily="34" charset="0"/>
              <a:buChar char="•"/>
            </a:pPr>
            <a:r>
              <a:rPr lang="fr-FR" dirty="0" smtClean="0"/>
              <a:t>de la densité du carburant, </a:t>
            </a:r>
          </a:p>
          <a:p>
            <a:pPr marL="285750" indent="-285750" algn="just">
              <a:lnSpc>
                <a:spcPct val="150000"/>
              </a:lnSpc>
              <a:buFont typeface="Arial" panose="020B0604020202020204" pitchFamily="34" charset="0"/>
              <a:buChar char="•"/>
            </a:pPr>
            <a:r>
              <a:rPr lang="fr-FR" dirty="0" smtClean="0"/>
              <a:t>il doit respecter le protocole de répartition dans les différents réservoirs.</a:t>
            </a:r>
            <a:endParaRPr lang="fr-FR" dirty="0"/>
          </a:p>
        </p:txBody>
      </p:sp>
    </p:spTree>
    <p:extLst>
      <p:ext uri="{BB962C8B-B14F-4D97-AF65-F5344CB8AC3E}">
        <p14:creationId xmlns:p14="http://schemas.microsoft.com/office/powerpoint/2010/main" val="200687618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129711" y="2810599"/>
            <a:ext cx="5834742" cy="3985557"/>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97972" y="977495"/>
            <a:ext cx="1188154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avions récents sont équipés d'un système de remplissage à présélection. </a:t>
            </a:r>
          </a:p>
          <a:p>
            <a:pPr marL="285750" indent="-285750" algn="just">
              <a:lnSpc>
                <a:spcPct val="150000"/>
              </a:lnSpc>
              <a:buFont typeface="Arial" panose="020B0604020202020204" pitchFamily="34" charset="0"/>
              <a:buChar char="•"/>
            </a:pPr>
            <a:r>
              <a:rPr lang="fr-FR" dirty="0" smtClean="0"/>
              <a:t>L'agent chargé des pleins affiche la quantité totale demandée par l'équipage « PRESELECTED ».</a:t>
            </a:r>
          </a:p>
          <a:p>
            <a:pPr marL="285750" indent="-285750" algn="just">
              <a:lnSpc>
                <a:spcPct val="150000"/>
              </a:lnSpc>
              <a:buFont typeface="Arial" panose="020B0604020202020204" pitchFamily="34" charset="0"/>
              <a:buChar char="•"/>
            </a:pPr>
            <a:r>
              <a:rPr lang="fr-FR" dirty="0" smtClean="0"/>
              <a:t>Le système assure la répartition et ferme la vanne de remplissage de chaque réservoir lorsque la quantité requise est atteinte.</a:t>
            </a:r>
            <a:endParaRPr lang="fr-FR" dirty="0"/>
          </a:p>
        </p:txBody>
      </p:sp>
      <p:sp>
        <p:nvSpPr>
          <p:cNvPr id="7" name="Rectangle 6"/>
          <p:cNvSpPr/>
          <p:nvPr/>
        </p:nvSpPr>
        <p:spPr>
          <a:xfrm>
            <a:off x="4591834" y="116729"/>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8" name="Rectangle 7"/>
          <p:cNvSpPr/>
          <p:nvPr/>
        </p:nvSpPr>
        <p:spPr>
          <a:xfrm>
            <a:off x="4591834" y="529385"/>
            <a:ext cx="2745239" cy="369332"/>
          </a:xfrm>
          <a:prstGeom prst="rect">
            <a:avLst/>
          </a:prstGeom>
        </p:spPr>
        <p:txBody>
          <a:bodyPr wrap="none">
            <a:spAutoFit/>
          </a:bodyPr>
          <a:lstStyle/>
          <a:p>
            <a:r>
              <a:rPr lang="fr-FR" dirty="0"/>
              <a:t>Avitaillement sous pression</a:t>
            </a:r>
          </a:p>
        </p:txBody>
      </p:sp>
      <p:pic>
        <p:nvPicPr>
          <p:cNvPr id="9" name="Espace réservé du contenu 3"/>
          <p:cNvPicPr>
            <a:picLocks noChangeAspect="1"/>
          </p:cNvPicPr>
          <p:nvPr/>
        </p:nvPicPr>
        <p:blipFill>
          <a:blip r:embed="rId3"/>
          <a:stretch>
            <a:fillRect/>
          </a:stretch>
        </p:blipFill>
        <p:spPr>
          <a:xfrm>
            <a:off x="6409729" y="2810599"/>
            <a:ext cx="5569787" cy="3960586"/>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7599531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50371" y="1105946"/>
            <a:ext cx="6640286" cy="54938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a:t>Ordre de remplissage des réservoirs</a:t>
            </a:r>
          </a:p>
          <a:p>
            <a:pPr marL="285750" indent="-285750">
              <a:lnSpc>
                <a:spcPct val="150000"/>
              </a:lnSpc>
              <a:buFont typeface="Arial" panose="020B0604020202020204" pitchFamily="34" charset="0"/>
              <a:buChar char="•"/>
            </a:pPr>
            <a:r>
              <a:rPr lang="fr-FR" dirty="0" smtClean="0"/>
              <a:t>Pour les avions dont les réservoirs d'aile ne sont pas cloisonnés, on commence par les remplir, partiellement ou totalement selon les besoins du vol. </a:t>
            </a:r>
          </a:p>
          <a:p>
            <a:pPr marL="285750" indent="-285750">
              <a:lnSpc>
                <a:spcPct val="150000"/>
              </a:lnSpc>
              <a:buFont typeface="Arial" panose="020B0604020202020204" pitchFamily="34" charset="0"/>
              <a:buChar char="•"/>
            </a:pPr>
            <a:r>
              <a:rPr lang="fr-FR" dirty="0" smtClean="0"/>
              <a:t>Si la quantité souhaitée est supérieure à la capacité des réservoirs d'aile, on ajoute le complément dans le réservoir central.</a:t>
            </a:r>
          </a:p>
          <a:p>
            <a:pPr marL="285750" indent="-285750">
              <a:lnSpc>
                <a:spcPct val="150000"/>
              </a:lnSpc>
              <a:buFont typeface="Arial" panose="020B0604020202020204" pitchFamily="34" charset="0"/>
              <a:buChar char="•"/>
            </a:pPr>
            <a:r>
              <a:rPr lang="fr-FR" dirty="0" smtClean="0"/>
              <a:t>Pour les avions comportant deux réservoirs dans chaque aile, on remplit les réservoirs externes (les réservoirs externes sont généralement de faible capacité), </a:t>
            </a:r>
          </a:p>
          <a:p>
            <a:pPr marL="285750" indent="-285750">
              <a:lnSpc>
                <a:spcPct val="150000"/>
              </a:lnSpc>
              <a:buFont typeface="Arial" panose="020B0604020202020204" pitchFamily="34" charset="0"/>
              <a:buChar char="•"/>
            </a:pPr>
            <a:r>
              <a:rPr lang="fr-FR" dirty="0" smtClean="0"/>
              <a:t>puis les réservoirs internes, partiellement ou totalement selon les besoins du vol. </a:t>
            </a:r>
          </a:p>
          <a:p>
            <a:pPr marL="285750" indent="-285750">
              <a:lnSpc>
                <a:spcPct val="150000"/>
              </a:lnSpc>
              <a:buFont typeface="Arial" panose="020B0604020202020204" pitchFamily="34" charset="0"/>
              <a:buChar char="•"/>
            </a:pPr>
            <a:r>
              <a:rPr lang="fr-FR" dirty="0" smtClean="0"/>
              <a:t>Enfin, on ajoute si nécessaire le complément dans le réservoir central.</a:t>
            </a:r>
          </a:p>
        </p:txBody>
      </p:sp>
      <p:sp>
        <p:nvSpPr>
          <p:cNvPr id="6" name="Rectangle 5"/>
          <p:cNvSpPr/>
          <p:nvPr/>
        </p:nvSpPr>
        <p:spPr>
          <a:xfrm>
            <a:off x="4591834" y="116729"/>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7" name="Rectangle 6"/>
          <p:cNvSpPr/>
          <p:nvPr/>
        </p:nvSpPr>
        <p:spPr>
          <a:xfrm>
            <a:off x="4591834" y="529385"/>
            <a:ext cx="2745239" cy="369332"/>
          </a:xfrm>
          <a:prstGeom prst="rect">
            <a:avLst/>
          </a:prstGeom>
        </p:spPr>
        <p:txBody>
          <a:bodyPr wrap="none">
            <a:spAutoFit/>
          </a:bodyPr>
          <a:lstStyle/>
          <a:p>
            <a:r>
              <a:rPr lang="fr-FR" dirty="0"/>
              <a:t>Avitaillement sous pression</a:t>
            </a:r>
          </a:p>
        </p:txBody>
      </p:sp>
      <p:pic>
        <p:nvPicPr>
          <p:cNvPr id="9" name="Espace réservé du contenu 4"/>
          <p:cNvPicPr>
            <a:picLocks noGrp="1" noChangeAspect="1"/>
          </p:cNvPicPr>
          <p:nvPr>
            <p:ph idx="1"/>
          </p:nvPr>
        </p:nvPicPr>
        <p:blipFill rotWithShape="1">
          <a:blip r:embed="rId2"/>
          <a:srcRect b="64162"/>
          <a:stretch/>
        </p:blipFill>
        <p:spPr>
          <a:xfrm>
            <a:off x="7018851" y="2435616"/>
            <a:ext cx="5022230" cy="198398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493033245"/>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9833" y="1665354"/>
            <a:ext cx="5839196" cy="420435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Sur </a:t>
            </a:r>
            <a:r>
              <a:rPr lang="fr-FR" dirty="0"/>
              <a:t>l'extrados des ailes de certains avions, des bouchons de réservoir permettant d'effectuer les pleins par gravité, c'est-à-dire avec un pistolet (comme sur les avions légers).</a:t>
            </a:r>
          </a:p>
          <a:p>
            <a:pPr marL="285750" indent="-285750">
              <a:lnSpc>
                <a:spcPct val="150000"/>
              </a:lnSpc>
              <a:buFont typeface="Arial" panose="020B0604020202020204" pitchFamily="34" charset="0"/>
              <a:buChar char="•"/>
            </a:pPr>
            <a:r>
              <a:rPr lang="fr-FR" dirty="0" smtClean="0"/>
              <a:t>Ce </a:t>
            </a:r>
            <a:r>
              <a:rPr lang="fr-FR" dirty="0"/>
              <a:t>dispositif permet de remplir un réservoir dont l'électrovanne est en panne ou de compléter la quantité mise à bord jusqu'à 98 % de la capacité des réservoirs, </a:t>
            </a:r>
            <a:endParaRPr lang="fr-FR" dirty="0" smtClean="0"/>
          </a:p>
          <a:p>
            <a:pPr marL="285750" indent="-285750">
              <a:lnSpc>
                <a:spcPct val="150000"/>
              </a:lnSpc>
              <a:buFont typeface="Arial" panose="020B0604020202020204" pitchFamily="34" charset="0"/>
              <a:buChar char="•"/>
            </a:pPr>
            <a:r>
              <a:rPr lang="fr-FR" dirty="0" smtClean="0"/>
              <a:t>l'espace </a:t>
            </a:r>
            <a:r>
              <a:rPr lang="fr-FR" dirty="0"/>
              <a:t>libre devant être de 2 % (2 % permettent une augmentation de température de 20 °C sans écoulement par les trop-pleins).</a:t>
            </a:r>
          </a:p>
        </p:txBody>
      </p:sp>
      <p:sp>
        <p:nvSpPr>
          <p:cNvPr id="5" name="Rectangle 4"/>
          <p:cNvSpPr/>
          <p:nvPr/>
        </p:nvSpPr>
        <p:spPr>
          <a:xfrm>
            <a:off x="4591834" y="116729"/>
            <a:ext cx="268176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Avitaillement en carburant</a:t>
            </a:r>
          </a:p>
        </p:txBody>
      </p:sp>
      <p:sp>
        <p:nvSpPr>
          <p:cNvPr id="6" name="Rectangle 5"/>
          <p:cNvSpPr/>
          <p:nvPr/>
        </p:nvSpPr>
        <p:spPr>
          <a:xfrm>
            <a:off x="4591834" y="675305"/>
            <a:ext cx="2482283" cy="369332"/>
          </a:xfrm>
          <a:prstGeom prst="rect">
            <a:avLst/>
          </a:prstGeom>
        </p:spPr>
        <p:txBody>
          <a:bodyPr wrap="none">
            <a:spAutoFit/>
          </a:bodyPr>
          <a:lstStyle/>
          <a:p>
            <a:r>
              <a:rPr lang="fr-FR" dirty="0"/>
              <a:t>Avitaillement par gravité</a:t>
            </a:r>
          </a:p>
        </p:txBody>
      </p:sp>
      <p:pic>
        <p:nvPicPr>
          <p:cNvPr id="7" name="Espace réservé du contenu 5"/>
          <p:cNvPicPr>
            <a:picLocks noGrp="1" noChangeAspect="1"/>
          </p:cNvPicPr>
          <p:nvPr>
            <p:ph idx="1"/>
          </p:nvPr>
        </p:nvPicPr>
        <p:blipFill>
          <a:blip r:embed="rId2"/>
          <a:stretch>
            <a:fillRect/>
          </a:stretch>
        </p:blipFill>
        <p:spPr>
          <a:xfrm>
            <a:off x="6955646" y="1591863"/>
            <a:ext cx="4986307" cy="4351338"/>
          </a:xfrm>
          <a:prstGeom prst="rect">
            <a:avLst/>
          </a:prstGeom>
        </p:spPr>
      </p:pic>
    </p:spTree>
    <p:extLst>
      <p:ext uri="{BB962C8B-B14F-4D97-AF65-F5344CB8AC3E}">
        <p14:creationId xmlns:p14="http://schemas.microsoft.com/office/powerpoint/2010/main" val="92608726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82930" y="1480456"/>
            <a:ext cx="5917870"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Pour différentes raisons opérationnelles, ou suite à un incident de pleins, on peut être amené à effectuer une reprise de carburant, c'est-à-dire à transférer une partie du carburant contenu dans les réservoirs de l'avion dans un camion-citerne.</a:t>
            </a:r>
          </a:p>
          <a:p>
            <a:pPr marL="285750" indent="-285750" algn="just">
              <a:buFont typeface="Arial" panose="020B0604020202020204" pitchFamily="34" charset="0"/>
              <a:buChar char="•"/>
            </a:pPr>
            <a:endParaRPr lang="fr-FR" dirty="0" smtClean="0"/>
          </a:p>
          <a:p>
            <a:pPr marL="285750" indent="-285750" algn="just">
              <a:buFont typeface="Arial" panose="020B0604020202020204" pitchFamily="34" charset="0"/>
              <a:buChar char="•"/>
            </a:pPr>
            <a:r>
              <a:rPr lang="fr-FR" dirty="0" smtClean="0"/>
              <a:t>Cette opération est réalisée en vidangeant le carburant en surplus à l'aide des pompes basse pression de l'avion (celles qui alimentent les moteurs).</a:t>
            </a:r>
          </a:p>
          <a:p>
            <a:pPr algn="just"/>
            <a:endParaRPr lang="fr-FR" dirty="0" smtClean="0"/>
          </a:p>
          <a:p>
            <a:pPr marL="285750" indent="-285750" algn="just">
              <a:buFont typeface="Arial" panose="020B0604020202020204" pitchFamily="34" charset="0"/>
              <a:buChar char="•"/>
            </a:pPr>
            <a:r>
              <a:rPr lang="fr-FR" dirty="0" smtClean="0"/>
              <a:t>on peut citer pour mémoire la reprise par succion ; </a:t>
            </a:r>
          </a:p>
          <a:p>
            <a:pPr marL="285750" indent="-285750" algn="just">
              <a:buFont typeface="Arial" panose="020B0604020202020204" pitchFamily="34" charset="0"/>
              <a:buChar char="•"/>
            </a:pPr>
            <a:r>
              <a:rPr lang="fr-FR" dirty="0" smtClean="0"/>
              <a:t>cette technique consiste à brancher une citerne dotée d'une pompe aspirante sur une prise de remplissage et à aspirer le carburant d'un réservoir, après avoir ouvert sa vanne de remplissage ;</a:t>
            </a:r>
          </a:p>
        </p:txBody>
      </p:sp>
      <p:sp>
        <p:nvSpPr>
          <p:cNvPr id="5" name="Rectangle 4"/>
          <p:cNvSpPr/>
          <p:nvPr/>
        </p:nvSpPr>
        <p:spPr>
          <a:xfrm>
            <a:off x="4833622" y="267653"/>
            <a:ext cx="213712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Reprise </a:t>
            </a:r>
            <a:r>
              <a:rPr lang="fr-FR" dirty="0"/>
              <a:t>de carburant</a:t>
            </a:r>
          </a:p>
        </p:txBody>
      </p:sp>
      <p:pic>
        <p:nvPicPr>
          <p:cNvPr id="6" name="Espace réservé du contenu 3"/>
          <p:cNvPicPr>
            <a:picLocks noGrp="1" noChangeAspect="1"/>
          </p:cNvPicPr>
          <p:nvPr>
            <p:ph idx="1"/>
          </p:nvPr>
        </p:nvPicPr>
        <p:blipFill>
          <a:blip r:embed="rId2"/>
          <a:stretch>
            <a:fillRect/>
          </a:stretch>
        </p:blipFill>
        <p:spPr>
          <a:xfrm>
            <a:off x="6603039" y="1480456"/>
            <a:ext cx="5364905" cy="4071257"/>
          </a:xfrm>
          <a:prstGeom prst="rect">
            <a:avLst/>
          </a:prstGeom>
        </p:spPr>
      </p:pic>
    </p:spTree>
    <p:extLst>
      <p:ext uri="{BB962C8B-B14F-4D97-AF65-F5344CB8AC3E}">
        <p14:creationId xmlns:p14="http://schemas.microsoft.com/office/powerpoint/2010/main" val="2393360696"/>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6151" y="1246868"/>
            <a:ext cx="5919849"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La vidange å l'aide des pompes basse pression de </a:t>
            </a:r>
            <a:r>
              <a:rPr lang="fr-FR" dirty="0" smtClean="0"/>
              <a:t>l'avion </a:t>
            </a:r>
            <a:r>
              <a:rPr lang="fr-FR" dirty="0"/>
              <a:t>consiste å brancher la citerne sur </a:t>
            </a:r>
            <a:r>
              <a:rPr lang="nn-NO" dirty="0"/>
              <a:t>une </a:t>
            </a:r>
            <a:r>
              <a:rPr lang="fr-FR" dirty="0"/>
              <a:t>prise de remplissage, å faire communiquer le circuit de remplissage avec le circuit d'alimentation des moteurs en ouvrant le robinet de reprise/transfert (« DEFUEL/XFR ») et å mettre en marche les pompes du réservoir å vidanger.</a:t>
            </a:r>
          </a:p>
          <a:p>
            <a:pPr marL="285750" indent="-285750" algn="just">
              <a:buFont typeface="Arial" panose="020B0604020202020204" pitchFamily="34" charset="0"/>
              <a:buChar char="•"/>
            </a:pPr>
            <a:r>
              <a:rPr lang="fr-FR" dirty="0"/>
              <a:t>Ce robinet est commandé par 1'inverseur de commande général du panneau de remplissage </a:t>
            </a:r>
            <a:r>
              <a:rPr lang="nn-NO" dirty="0"/>
              <a:t>placé </a:t>
            </a:r>
            <a:r>
              <a:rPr lang="nb-NO" dirty="0"/>
              <a:t>sur la position « DEFUEL/XFR » .</a:t>
            </a:r>
          </a:p>
          <a:p>
            <a:pPr marL="285750" indent="-285750" algn="just">
              <a:buFont typeface="Arial" panose="020B0604020202020204" pitchFamily="34" charset="0"/>
              <a:buChar char="•"/>
            </a:pPr>
            <a:r>
              <a:rPr lang="fr-FR" dirty="0"/>
              <a:t>Le carburant puisé dans le réservoir par les pompes basse pression rejoindra la citerne via la prise de remplissage.</a:t>
            </a:r>
          </a:p>
          <a:p>
            <a:pPr marL="285750" indent="-285750" algn="just">
              <a:buFont typeface="Arial" panose="020B0604020202020204" pitchFamily="34" charset="0"/>
              <a:buChar char="•"/>
            </a:pPr>
            <a:r>
              <a:rPr lang="fr-FR" dirty="0"/>
              <a:t>Cette opération peut nécessiter 1'ouverture de la vanne d'intercommunication (« X-FEED VALVE »), comme c'est nécessaire dans la </a:t>
            </a:r>
            <a:r>
              <a:rPr lang="fr-FR" b="1" dirty="0"/>
              <a:t>Erreur ! Source du renvoi introuvable. </a:t>
            </a:r>
            <a:r>
              <a:rPr lang="fr-FR" dirty="0"/>
              <a:t>pour effectuer </a:t>
            </a:r>
            <a:r>
              <a:rPr lang="nn-NO" dirty="0"/>
              <a:t>une </a:t>
            </a:r>
            <a:r>
              <a:rPr lang="fr-FR" dirty="0"/>
              <a:t>reprise du carburant dans le réservoir gauche.</a:t>
            </a:r>
          </a:p>
        </p:txBody>
      </p:sp>
      <p:sp>
        <p:nvSpPr>
          <p:cNvPr id="5" name="Rectangle 4"/>
          <p:cNvSpPr/>
          <p:nvPr/>
        </p:nvSpPr>
        <p:spPr>
          <a:xfrm>
            <a:off x="4833622" y="267653"/>
            <a:ext cx="213712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Reprise </a:t>
            </a:r>
            <a:r>
              <a:rPr lang="fr-FR" dirty="0"/>
              <a:t>de carburant</a:t>
            </a:r>
          </a:p>
        </p:txBody>
      </p:sp>
      <p:pic>
        <p:nvPicPr>
          <p:cNvPr id="6" name="Espace réservé du contenu 3"/>
          <p:cNvPicPr>
            <a:picLocks noGrp="1" noChangeAspect="1"/>
          </p:cNvPicPr>
          <p:nvPr>
            <p:ph idx="1"/>
          </p:nvPr>
        </p:nvPicPr>
        <p:blipFill>
          <a:blip r:embed="rId2"/>
          <a:stretch>
            <a:fillRect/>
          </a:stretch>
        </p:blipFill>
        <p:spPr>
          <a:xfrm>
            <a:off x="6244352" y="1509939"/>
            <a:ext cx="5733982" cy="4351338"/>
          </a:xfrm>
          <a:prstGeom prst="rect">
            <a:avLst/>
          </a:prstGeom>
        </p:spPr>
      </p:pic>
    </p:spTree>
    <p:extLst>
      <p:ext uri="{BB962C8B-B14F-4D97-AF65-F5344CB8AC3E}">
        <p14:creationId xmlns:p14="http://schemas.microsoft.com/office/powerpoint/2010/main" val="2355138628"/>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0505" y="970302"/>
            <a:ext cx="6096000" cy="5078313"/>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r>
              <a:rPr lang="fr-FR" dirty="0" smtClean="0"/>
              <a:t>Cette opération consiste à transférer du carburant d'un réservoir à un autre. On utiliserait cette procédure, par exemple, pour corriger une asymétrie entre les réservoirs d'aile à l'issue des pleins. Ce transfert n'est possible qu'au sol, la commande de la vanne de reprise/transfert étant sur le panneau de remplissage.</a:t>
            </a:r>
          </a:p>
          <a:p>
            <a:endParaRPr lang="fr-FR" dirty="0" smtClean="0"/>
          </a:p>
          <a:p>
            <a:r>
              <a:rPr lang="fr-FR" dirty="0" smtClean="0"/>
              <a:t>La procédure ressemble à la précédente, sauf que dans ce cas on ne connecte pas de citerne, mais on ouvre la vanne de remplissage du réservoir devant recevoir le carburant.</a:t>
            </a:r>
          </a:p>
          <a:p>
            <a:endParaRPr lang="fr-FR" dirty="0" smtClean="0"/>
          </a:p>
          <a:p>
            <a:r>
              <a:rPr lang="fr-FR" dirty="0" smtClean="0"/>
              <a:t>Note. Ne pas confondre ce transfert « manuel » avec le transfert automatique que l'on trouve sur certains avions et qui consiste à transférer du carburant des réservoirs externes (« OUTER TK ») vers les réservoirs internes (« INNER TK »), lorsque le carburant des réservoirs internes atteint un bas niveau en vol. C'est, sur A320, la fonction des « XFR VALVES » que l'on voit à gauche et à droite des schémas.</a:t>
            </a:r>
            <a:endParaRPr lang="fr-FR" dirty="0"/>
          </a:p>
        </p:txBody>
      </p:sp>
      <p:pic>
        <p:nvPicPr>
          <p:cNvPr id="7" name="Espace réservé du contenu 6"/>
          <p:cNvPicPr>
            <a:picLocks noGrp="1" noChangeAspect="1"/>
          </p:cNvPicPr>
          <p:nvPr>
            <p:ph idx="1"/>
          </p:nvPr>
        </p:nvPicPr>
        <p:blipFill>
          <a:blip r:embed="rId2"/>
          <a:stretch>
            <a:fillRect/>
          </a:stretch>
        </p:blipFill>
        <p:spPr>
          <a:xfrm>
            <a:off x="6607629" y="1253331"/>
            <a:ext cx="5499181" cy="4351338"/>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4810062" y="272533"/>
            <a:ext cx="2271327"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Transfert </a:t>
            </a:r>
            <a:r>
              <a:rPr lang="fr-FR" dirty="0"/>
              <a:t>de carburant</a:t>
            </a:r>
          </a:p>
        </p:txBody>
      </p:sp>
    </p:spTree>
    <p:extLst>
      <p:ext uri="{BB962C8B-B14F-4D97-AF65-F5344CB8AC3E}">
        <p14:creationId xmlns:p14="http://schemas.microsoft.com/office/powerpoint/2010/main" val="3073334915"/>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23274" y="2043224"/>
            <a:ext cx="6757240"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Tout le carburant présent dans les réservoirs n'est pas utilisable par les réacteurs. </a:t>
            </a:r>
          </a:p>
          <a:p>
            <a:r>
              <a:rPr lang="fr-FR" dirty="0" smtClean="0"/>
              <a:t>Une petite quantité que l'on nomme les « fonds de réservoir » ou « carburant inutilisable » ne peut pas être puisée (ex : 600 Kg sur un B747).</a:t>
            </a:r>
          </a:p>
          <a:p>
            <a:r>
              <a:rPr lang="fr-FR" dirty="0" smtClean="0"/>
              <a:t>La quantité de carburant utilisable est celle qui peut alimenter les réacteurs.</a:t>
            </a:r>
            <a:endParaRPr lang="fr-FR" dirty="0"/>
          </a:p>
        </p:txBody>
      </p:sp>
      <p:sp>
        <p:nvSpPr>
          <p:cNvPr id="5" name="Rectangle 4"/>
          <p:cNvSpPr/>
          <p:nvPr/>
        </p:nvSpPr>
        <p:spPr>
          <a:xfrm>
            <a:off x="4998007" y="219373"/>
            <a:ext cx="2026067"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Carburant </a:t>
            </a:r>
            <a:r>
              <a:rPr lang="fr-FR" dirty="0"/>
              <a:t>utilisable</a:t>
            </a:r>
          </a:p>
        </p:txBody>
      </p:sp>
    </p:spTree>
    <p:extLst>
      <p:ext uri="{BB962C8B-B14F-4D97-AF65-F5344CB8AC3E}">
        <p14:creationId xmlns:p14="http://schemas.microsoft.com/office/powerpoint/2010/main" val="316471201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8857" y="2468342"/>
            <a:ext cx="6781800"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avions dont la masse maximale structurale décollage est très supérieure à la masse maximale structurale atterrissage, </a:t>
            </a:r>
            <a:r>
              <a:rPr lang="fr-FR" dirty="0"/>
              <a:t>sont équipés d'un dispositif de vidange du carburant en vol.</a:t>
            </a:r>
          </a:p>
          <a:p>
            <a:pPr marL="285750" indent="-285750" algn="just">
              <a:lnSpc>
                <a:spcPct val="150000"/>
              </a:lnSpc>
              <a:buFont typeface="Arial" panose="020B0604020202020204" pitchFamily="34" charset="0"/>
              <a:buChar char="•"/>
            </a:pPr>
            <a:r>
              <a:rPr lang="fr-FR" dirty="0" smtClean="0"/>
              <a:t>les long-courriers (comme le B777-200 ER, dont la masse maxi au décollage est de 297,5 t et la masse maxi à l'atterrissage de 208,6 t), </a:t>
            </a:r>
          </a:p>
        </p:txBody>
      </p:sp>
      <p:sp>
        <p:nvSpPr>
          <p:cNvPr id="5" name="Rectangle 4"/>
          <p:cNvSpPr/>
          <p:nvPr/>
        </p:nvSpPr>
        <p:spPr>
          <a:xfrm>
            <a:off x="4279597" y="203120"/>
            <a:ext cx="347248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Vidange rapide de carburant en vol</a:t>
            </a:r>
          </a:p>
        </p:txBody>
      </p:sp>
      <p:pic>
        <p:nvPicPr>
          <p:cNvPr id="6" name="Espace réservé du contenu 3"/>
          <p:cNvPicPr>
            <a:picLocks noGrp="1" noChangeAspect="1"/>
          </p:cNvPicPr>
          <p:nvPr>
            <p:ph idx="1"/>
          </p:nvPr>
        </p:nvPicPr>
        <p:blipFill rotWithShape="1">
          <a:blip r:embed="rId2"/>
          <a:srcRect r="7544"/>
          <a:stretch/>
        </p:blipFill>
        <p:spPr>
          <a:xfrm>
            <a:off x="7065753" y="2036509"/>
            <a:ext cx="4669047" cy="3033493"/>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668824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726888" y="598461"/>
            <a:ext cx="473822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 Informations complémentaires sur les essences</a:t>
            </a:r>
          </a:p>
        </p:txBody>
      </p:sp>
      <p:sp>
        <p:nvSpPr>
          <p:cNvPr id="6" name="Rectangle 5"/>
          <p:cNvSpPr/>
          <p:nvPr/>
        </p:nvSpPr>
        <p:spPr>
          <a:xfrm>
            <a:off x="253338" y="1982098"/>
            <a:ext cx="11685319"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principal additif que l'on trouve dans l'essence aviation est le </a:t>
            </a:r>
            <a:r>
              <a:rPr lang="fr-FR" b="1" dirty="0" smtClean="0"/>
              <a:t>plomb </a:t>
            </a:r>
            <a:r>
              <a:rPr lang="fr-FR" b="1" dirty="0" err="1" smtClean="0"/>
              <a:t>tétraéthyle</a:t>
            </a:r>
            <a:r>
              <a:rPr lang="fr-FR" b="1" dirty="0" smtClean="0"/>
              <a:t> (PTH)</a:t>
            </a:r>
            <a:r>
              <a:rPr lang="fr-FR" dirty="0" smtClean="0"/>
              <a:t>,</a:t>
            </a:r>
          </a:p>
          <a:p>
            <a:pPr marL="285750" indent="-285750">
              <a:lnSpc>
                <a:spcPct val="150000"/>
              </a:lnSpc>
              <a:buFont typeface="Arial" panose="020B0604020202020204" pitchFamily="34" charset="0"/>
              <a:buChar char="•"/>
            </a:pPr>
            <a:r>
              <a:rPr lang="fr-FR" dirty="0" smtClean="0"/>
              <a:t>C’est un </a:t>
            </a:r>
            <a:r>
              <a:rPr lang="fr-FR" b="1" dirty="0" smtClean="0"/>
              <a:t>antidétonant</a:t>
            </a:r>
            <a:r>
              <a:rPr lang="fr-FR" dirty="0" smtClean="0"/>
              <a:t>. </a:t>
            </a:r>
          </a:p>
          <a:p>
            <a:pPr marL="285750" indent="-285750">
              <a:lnSpc>
                <a:spcPct val="150000"/>
              </a:lnSpc>
              <a:buFont typeface="Arial" panose="020B0604020202020204" pitchFamily="34" charset="0"/>
              <a:buChar char="•"/>
            </a:pPr>
            <a:r>
              <a:rPr lang="fr-FR" dirty="0" smtClean="0"/>
              <a:t>Ce composé chimique permet d'obtenir des essences à indice d'octane élevé.</a:t>
            </a:r>
          </a:p>
          <a:p>
            <a:pPr marL="742950" lvl="1" indent="-285750">
              <a:lnSpc>
                <a:spcPct val="150000"/>
              </a:lnSpc>
              <a:buFont typeface="Courier New" panose="02070309020205020404" pitchFamily="49" charset="0"/>
              <a:buChar char="o"/>
            </a:pPr>
            <a:r>
              <a:rPr lang="fr-FR" dirty="0" smtClean="0"/>
              <a:t>AVGAS 100LL (LL signifie </a:t>
            </a:r>
            <a:r>
              <a:rPr lang="fr-FR" dirty="0" err="1" smtClean="0"/>
              <a:t>Low</a:t>
            </a:r>
            <a:r>
              <a:rPr lang="fr-FR" dirty="0" smtClean="0"/>
              <a:t> Lead): concentration est de moins de 0,56 g/litre, </a:t>
            </a:r>
          </a:p>
          <a:p>
            <a:pPr marL="742950" lvl="1" indent="-285750">
              <a:lnSpc>
                <a:spcPct val="150000"/>
              </a:lnSpc>
              <a:buFont typeface="Courier New" panose="02070309020205020404" pitchFamily="49" charset="0"/>
              <a:buChar char="o"/>
            </a:pPr>
            <a:r>
              <a:rPr lang="fr-FR" dirty="0" smtClean="0"/>
              <a:t>AVGAS 100 </a:t>
            </a:r>
            <a:r>
              <a:rPr lang="fr-FR" dirty="0"/>
              <a:t>: concentration </a:t>
            </a:r>
            <a:r>
              <a:rPr lang="fr-FR" dirty="0" smtClean="0"/>
              <a:t>environ 0,85 g/litre.</a:t>
            </a:r>
          </a:p>
          <a:p>
            <a:pPr marL="285750" indent="-285750">
              <a:lnSpc>
                <a:spcPct val="150000"/>
              </a:lnSpc>
              <a:buFont typeface="Arial" panose="020B0604020202020204" pitchFamily="34" charset="0"/>
              <a:buChar char="•"/>
            </a:pPr>
            <a:r>
              <a:rPr lang="fr-FR" dirty="0" smtClean="0"/>
              <a:t>Le PTH présentant des risques sanitaires élevés, il est interdit dans l'essence automobile.</a:t>
            </a:r>
          </a:p>
          <a:p>
            <a:pPr marL="285750" indent="-285750">
              <a:lnSpc>
                <a:spcPct val="150000"/>
              </a:lnSpc>
              <a:buFont typeface="Arial" panose="020B0604020202020204" pitchFamily="34" charset="0"/>
              <a:buChar char="•"/>
            </a:pPr>
            <a:r>
              <a:rPr lang="fr-FR" dirty="0" smtClean="0"/>
              <a:t>Les essences peuvent contenir d'autres additifs : dissipateurs d'électricité statique, antibactériens, antioxydants...</a:t>
            </a:r>
            <a:endParaRPr lang="en-US" dirty="0"/>
          </a:p>
        </p:txBody>
      </p:sp>
      <p:sp>
        <p:nvSpPr>
          <p:cNvPr id="7" name="Rectangle 6"/>
          <p:cNvSpPr/>
          <p:nvPr/>
        </p:nvSpPr>
        <p:spPr>
          <a:xfrm>
            <a:off x="4181467" y="136566"/>
            <a:ext cx="38290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Aéronefs équipés de moteurs à pistons</a:t>
            </a:r>
          </a:p>
        </p:txBody>
      </p:sp>
      <p:sp>
        <p:nvSpPr>
          <p:cNvPr id="2" name="Rectangle 1"/>
          <p:cNvSpPr/>
          <p:nvPr/>
        </p:nvSpPr>
        <p:spPr>
          <a:xfrm>
            <a:off x="5473377" y="1060356"/>
            <a:ext cx="1258037" cy="369332"/>
          </a:xfrm>
          <a:prstGeom prst="rect">
            <a:avLst/>
          </a:prstGeom>
        </p:spPr>
        <p:txBody>
          <a:bodyPr wrap="none">
            <a:spAutoFit/>
          </a:bodyPr>
          <a:lstStyle/>
          <a:p>
            <a:r>
              <a:rPr lang="fr-FR" b="1" dirty="0" smtClean="0"/>
              <a:t>Les additifs</a:t>
            </a:r>
          </a:p>
        </p:txBody>
      </p:sp>
      <p:pic>
        <p:nvPicPr>
          <p:cNvPr id="3" name="Image 2"/>
          <p:cNvPicPr>
            <a:picLocks noChangeAspect="1"/>
          </p:cNvPicPr>
          <p:nvPr/>
        </p:nvPicPr>
        <p:blipFill>
          <a:blip r:embed="rId2"/>
          <a:stretch>
            <a:fillRect/>
          </a:stretch>
        </p:blipFill>
        <p:spPr>
          <a:xfrm>
            <a:off x="3726888" y="5129211"/>
            <a:ext cx="3579344" cy="1467531"/>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291992158"/>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3287" y="775829"/>
            <a:ext cx="6760028" cy="586635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système permet, grâce à des pompes situées dans les réservoirs, à des vannes de vidange et à des manches de vidange, d'alléger l'avion en évacuant le carburant excédentaire dans l'atmosphère.</a:t>
            </a:r>
          </a:p>
          <a:p>
            <a:pPr marL="285750" indent="-285750">
              <a:lnSpc>
                <a:spcPct val="150000"/>
              </a:lnSpc>
              <a:buFont typeface="Arial" panose="020B0604020202020204" pitchFamily="34" charset="0"/>
              <a:buChar char="•"/>
            </a:pPr>
            <a:endParaRPr lang="fr-FR" dirty="0" smtClean="0"/>
          </a:p>
          <a:p>
            <a:pPr marL="285750" indent="-285750">
              <a:lnSpc>
                <a:spcPct val="150000"/>
              </a:lnSpc>
              <a:buFont typeface="Arial" panose="020B0604020202020204" pitchFamily="34" charset="0"/>
              <a:buChar char="•"/>
            </a:pPr>
            <a:r>
              <a:rPr lang="fr-FR" dirty="0" smtClean="0"/>
              <a:t>Les pompes utilisées sont les pompes de vidange dont le débit est supérieur aux pompes basse pression alimentant les moteurs. Les manches de vidange, une par aile, sont situées sur les bords de fuite des ailes ou sur des carénages de volets.</a:t>
            </a:r>
          </a:p>
          <a:p>
            <a:pPr marL="285750" indent="-285750">
              <a:lnSpc>
                <a:spcPct val="150000"/>
              </a:lnSpc>
              <a:buFont typeface="Arial" panose="020B0604020202020204" pitchFamily="34" charset="0"/>
              <a:buChar char="•"/>
            </a:pPr>
            <a:endParaRPr lang="fr-FR" dirty="0" smtClean="0"/>
          </a:p>
          <a:p>
            <a:pPr marL="285750" indent="-285750">
              <a:lnSpc>
                <a:spcPct val="150000"/>
              </a:lnSpc>
              <a:buFont typeface="Arial" panose="020B0604020202020204" pitchFamily="34" charset="0"/>
              <a:buChar char="•"/>
            </a:pPr>
            <a:r>
              <a:rPr lang="fr-FR" dirty="0" smtClean="0"/>
              <a:t>Les débits de vidange rapide sont élevés (par exemple, 1 000 kg/min sur A330).</a:t>
            </a:r>
          </a:p>
          <a:p>
            <a:pPr marL="285750" indent="-285750">
              <a:lnSpc>
                <a:spcPct val="150000"/>
              </a:lnSpc>
              <a:buFont typeface="Arial" panose="020B0604020202020204" pitchFamily="34" charset="0"/>
              <a:buChar char="•"/>
            </a:pPr>
            <a:endParaRPr lang="fr-FR" dirty="0" smtClean="0"/>
          </a:p>
          <a:p>
            <a:pPr marL="285750" indent="-285750">
              <a:lnSpc>
                <a:spcPct val="150000"/>
              </a:lnSpc>
              <a:buFont typeface="Arial" panose="020B0604020202020204" pitchFamily="34" charset="0"/>
              <a:buChar char="•"/>
            </a:pPr>
            <a:r>
              <a:rPr lang="fr-FR" dirty="0" smtClean="0"/>
              <a:t>L'avion s'allège à un taux qui est la somme du débit du système de vidange et de la consommation des réacteurs.</a:t>
            </a:r>
            <a:endParaRPr lang="fr-FR" dirty="0"/>
          </a:p>
        </p:txBody>
      </p:sp>
      <p:sp>
        <p:nvSpPr>
          <p:cNvPr id="5" name="Rectangle 4"/>
          <p:cNvSpPr/>
          <p:nvPr/>
        </p:nvSpPr>
        <p:spPr>
          <a:xfrm>
            <a:off x="4279597" y="203120"/>
            <a:ext cx="347248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Vidange rapide de carburant en vol</a:t>
            </a:r>
          </a:p>
        </p:txBody>
      </p:sp>
      <p:pic>
        <p:nvPicPr>
          <p:cNvPr id="6" name="Espace réservé du contenu 3"/>
          <p:cNvPicPr>
            <a:picLocks noGrp="1" noChangeAspect="1"/>
          </p:cNvPicPr>
          <p:nvPr>
            <p:ph idx="1"/>
          </p:nvPr>
        </p:nvPicPr>
        <p:blipFill>
          <a:blip r:embed="rId2"/>
          <a:stretch>
            <a:fillRect/>
          </a:stretch>
        </p:blipFill>
        <p:spPr>
          <a:xfrm>
            <a:off x="7065753" y="2036509"/>
            <a:ext cx="5050047" cy="3033493"/>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59449792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47057" y="2207683"/>
            <a:ext cx="6259286"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La réglementation stipule que le système carburant doit être conçu de telle sorte qu'il soit impossible de vidanger totalement les réservoirs utilisés pour le décollage et l'atterrissage. </a:t>
            </a:r>
          </a:p>
          <a:p>
            <a:pPr marL="285750" indent="-285750" algn="just">
              <a:buFont typeface="Arial" panose="020B0604020202020204" pitchFamily="34" charset="0"/>
              <a:buChar char="•"/>
            </a:pPr>
            <a:r>
              <a:rPr lang="fr-FR" dirty="0" smtClean="0"/>
              <a:t>La quantité de carburant restant à bord doit permettre de monter du niveau de la mer à 10 000 </a:t>
            </a:r>
            <a:r>
              <a:rPr lang="fr-FR" dirty="0" err="1" smtClean="0"/>
              <a:t>ft</a:t>
            </a:r>
            <a:r>
              <a:rPr lang="fr-FR" dirty="0" smtClean="0"/>
              <a:t> et de voler ensuite pendant 45 minutes au régime maxi range.</a:t>
            </a:r>
          </a:p>
          <a:p>
            <a:pPr marL="285750" indent="-285750" algn="just">
              <a:buFont typeface="Arial" panose="020B0604020202020204" pitchFamily="34" charset="0"/>
              <a:buChar char="•"/>
            </a:pPr>
            <a:endParaRPr lang="fr-FR" dirty="0" smtClean="0"/>
          </a:p>
          <a:p>
            <a:pPr marL="285750" indent="-285750" algn="just">
              <a:buFont typeface="Arial" panose="020B0604020202020204" pitchFamily="34" charset="0"/>
              <a:buChar char="•"/>
            </a:pPr>
            <a:r>
              <a:rPr lang="fr-FR" dirty="0" smtClean="0"/>
              <a:t>C'est ce qu'on nomme la quantité de carburant non </a:t>
            </a:r>
            <a:r>
              <a:rPr lang="fr-FR" dirty="0" err="1" smtClean="0"/>
              <a:t>vidangeable</a:t>
            </a:r>
            <a:r>
              <a:rPr lang="fr-FR" dirty="0" smtClean="0"/>
              <a:t>. </a:t>
            </a:r>
          </a:p>
          <a:p>
            <a:pPr marL="285750" indent="-285750" algn="just">
              <a:buFont typeface="Arial" panose="020B0604020202020204" pitchFamily="34" charset="0"/>
              <a:buChar char="•"/>
            </a:pPr>
            <a:r>
              <a:rPr lang="fr-FR" dirty="0" smtClean="0"/>
              <a:t>La quantité réellement non </a:t>
            </a:r>
            <a:r>
              <a:rPr lang="fr-FR" dirty="0" err="1" smtClean="0"/>
              <a:t>vidangeable</a:t>
            </a:r>
            <a:r>
              <a:rPr lang="fr-FR" dirty="0" smtClean="0"/>
              <a:t> des avions est généralement supérieure au minimum réglementaire.</a:t>
            </a:r>
            <a:endParaRPr lang="en-US" dirty="0"/>
          </a:p>
        </p:txBody>
      </p:sp>
      <p:pic>
        <p:nvPicPr>
          <p:cNvPr id="5" name="Espace réservé du contenu 3"/>
          <p:cNvPicPr>
            <a:picLocks noGrp="1" noChangeAspect="1"/>
          </p:cNvPicPr>
          <p:nvPr>
            <p:ph idx="1"/>
          </p:nvPr>
        </p:nvPicPr>
        <p:blipFill>
          <a:blip r:embed="rId2"/>
          <a:stretch>
            <a:fillRect/>
          </a:stretch>
        </p:blipFill>
        <p:spPr>
          <a:xfrm>
            <a:off x="7492795" y="1520825"/>
            <a:ext cx="3955554" cy="4351338"/>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4279597" y="203120"/>
            <a:ext cx="347248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Vidange rapide de carburant en vol</a:t>
            </a:r>
          </a:p>
        </p:txBody>
      </p:sp>
    </p:spTree>
    <p:extLst>
      <p:ext uri="{BB962C8B-B14F-4D97-AF65-F5344CB8AC3E}">
        <p14:creationId xmlns:p14="http://schemas.microsoft.com/office/powerpoint/2010/main" val="1248526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95873" y="275502"/>
            <a:ext cx="472276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Conception, utilisation, composants, indications </a:t>
            </a:r>
            <a:endParaRPr lang="en-US" dirty="0"/>
          </a:p>
        </p:txBody>
      </p:sp>
      <p:sp>
        <p:nvSpPr>
          <p:cNvPr id="6" name="Rectangle 5"/>
          <p:cNvSpPr/>
          <p:nvPr/>
        </p:nvSpPr>
        <p:spPr>
          <a:xfrm>
            <a:off x="752276" y="2054107"/>
            <a:ext cx="5288479"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Le circuit carburant permet : </a:t>
            </a:r>
          </a:p>
          <a:p>
            <a:pPr marL="285750" indent="-285750">
              <a:lnSpc>
                <a:spcPct val="150000"/>
              </a:lnSpc>
              <a:buFont typeface="Arial" panose="020B0604020202020204" pitchFamily="34" charset="0"/>
              <a:buChar char="•"/>
            </a:pPr>
            <a:r>
              <a:rPr lang="fr-FR" dirty="0" smtClean="0"/>
              <a:t>le stockage du carburant ;</a:t>
            </a:r>
          </a:p>
          <a:p>
            <a:pPr marL="285750" indent="-285750">
              <a:lnSpc>
                <a:spcPct val="150000"/>
              </a:lnSpc>
              <a:buFont typeface="Arial" panose="020B0604020202020204" pitchFamily="34" charset="0"/>
              <a:buChar char="•"/>
            </a:pPr>
            <a:r>
              <a:rPr lang="fr-FR" dirty="0" smtClean="0"/>
              <a:t>le remplissage des réservoirs ; </a:t>
            </a:r>
          </a:p>
          <a:p>
            <a:pPr marL="285750" indent="-285750">
              <a:lnSpc>
                <a:spcPct val="150000"/>
              </a:lnSpc>
              <a:buFont typeface="Arial" panose="020B0604020202020204" pitchFamily="34" charset="0"/>
              <a:buChar char="•"/>
            </a:pPr>
            <a:r>
              <a:rPr lang="fr-FR" dirty="0" smtClean="0"/>
              <a:t>la mise à l'air libre des réservoirs ; </a:t>
            </a:r>
          </a:p>
          <a:p>
            <a:pPr marL="285750" indent="-285750">
              <a:lnSpc>
                <a:spcPct val="150000"/>
              </a:lnSpc>
              <a:buFont typeface="Arial" panose="020B0604020202020204" pitchFamily="34" charset="0"/>
              <a:buChar char="•"/>
            </a:pPr>
            <a:r>
              <a:rPr lang="fr-FR" dirty="0" smtClean="0"/>
              <a:t>le drainage, au sol, de l'eau en suspension ; </a:t>
            </a:r>
          </a:p>
          <a:p>
            <a:pPr marL="285750" indent="-285750">
              <a:lnSpc>
                <a:spcPct val="150000"/>
              </a:lnSpc>
              <a:buFont typeface="Arial" panose="020B0604020202020204" pitchFamily="34" charset="0"/>
              <a:buChar char="•"/>
            </a:pPr>
            <a:r>
              <a:rPr lang="fr-FR" dirty="0" smtClean="0"/>
              <a:t>l'alimentation des moteurs.</a:t>
            </a:r>
          </a:p>
        </p:txBody>
      </p:sp>
      <p:sp>
        <p:nvSpPr>
          <p:cNvPr id="2" name="Rectangle 1"/>
          <p:cNvSpPr/>
          <p:nvPr/>
        </p:nvSpPr>
        <p:spPr>
          <a:xfrm>
            <a:off x="4789518" y="676177"/>
            <a:ext cx="3026598" cy="507831"/>
          </a:xfrm>
          <a:prstGeom prst="rect">
            <a:avLst/>
          </a:prstGeom>
        </p:spPr>
        <p:txBody>
          <a:bodyPr wrap="none">
            <a:spAutoFit/>
          </a:bodyPr>
          <a:lstStyle/>
          <a:p>
            <a:pPr>
              <a:lnSpc>
                <a:spcPct val="150000"/>
              </a:lnSpc>
            </a:pPr>
            <a:r>
              <a:rPr lang="fr-FR" b="1" dirty="0" smtClean="0"/>
              <a:t>Fonctions du circuit carburant</a:t>
            </a:r>
          </a:p>
        </p:txBody>
      </p:sp>
      <p:pic>
        <p:nvPicPr>
          <p:cNvPr id="7" name="Espace réservé du contenu 4"/>
          <p:cNvPicPr>
            <a:picLocks noGrp="1" noChangeAspect="1"/>
          </p:cNvPicPr>
          <p:nvPr>
            <p:ph idx="1"/>
          </p:nvPr>
        </p:nvPicPr>
        <p:blipFill>
          <a:blip r:embed="rId2"/>
          <a:stretch>
            <a:fillRect/>
          </a:stretch>
        </p:blipFill>
        <p:spPr>
          <a:xfrm>
            <a:off x="6191990" y="1549290"/>
            <a:ext cx="5746682" cy="3594956"/>
          </a:xfrm>
          <a:prstGeom prst="rect">
            <a:avLst/>
          </a:prstGeom>
        </p:spPr>
      </p:pic>
    </p:spTree>
    <p:extLst>
      <p:ext uri="{BB962C8B-B14F-4D97-AF65-F5344CB8AC3E}">
        <p14:creationId xmlns:p14="http://schemas.microsoft.com/office/powerpoint/2010/main" val="205708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8709" y="1436906"/>
            <a:ext cx="5611091"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Les canalisations permettent la circulation du carburant et l'alimentation des moteurs. </a:t>
            </a:r>
          </a:p>
          <a:p>
            <a:pPr marL="285750" indent="-285750">
              <a:buFont typeface="Arial" panose="020B0604020202020204" pitchFamily="34" charset="0"/>
              <a:buChar char="•"/>
            </a:pPr>
            <a:r>
              <a:rPr lang="fr-FR" dirty="0" smtClean="0"/>
              <a:t>Elles sont </a:t>
            </a:r>
          </a:p>
          <a:p>
            <a:pPr marL="742950" lvl="1" indent="-285750">
              <a:buFont typeface="Courier New" panose="02070309020205020404" pitchFamily="49" charset="0"/>
              <a:buChar char="o"/>
            </a:pPr>
            <a:r>
              <a:rPr lang="fr-FR" dirty="0" smtClean="0"/>
              <a:t>en alliage léger; </a:t>
            </a:r>
          </a:p>
          <a:p>
            <a:pPr marL="742950" lvl="1" indent="-285750">
              <a:buFont typeface="Courier New" panose="02070309020205020404" pitchFamily="49" charset="0"/>
              <a:buChar char="o"/>
            </a:pPr>
            <a:r>
              <a:rPr lang="fr-FR" dirty="0" smtClean="0"/>
              <a:t>en caoutchouc armé; </a:t>
            </a:r>
          </a:p>
          <a:p>
            <a:pPr marL="742950" lvl="1" indent="-285750">
              <a:buFont typeface="Courier New" panose="02070309020205020404" pitchFamily="49" charset="0"/>
              <a:buChar char="o"/>
            </a:pPr>
            <a:r>
              <a:rPr lang="fr-FR" dirty="0" smtClean="0"/>
              <a:t>en matériaux synthétiques.</a:t>
            </a:r>
          </a:p>
        </p:txBody>
      </p:sp>
      <p:sp>
        <p:nvSpPr>
          <p:cNvPr id="7" name="Rectangle 6"/>
          <p:cNvSpPr/>
          <p:nvPr/>
        </p:nvSpPr>
        <p:spPr>
          <a:xfrm>
            <a:off x="4028482" y="406131"/>
            <a:ext cx="449129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dirty="0" smtClean="0"/>
              <a:t>Principaux composants d'un circuit carburant</a:t>
            </a:r>
          </a:p>
        </p:txBody>
      </p:sp>
      <p:sp>
        <p:nvSpPr>
          <p:cNvPr id="8" name="Rectangle 7"/>
          <p:cNvSpPr/>
          <p:nvPr/>
        </p:nvSpPr>
        <p:spPr>
          <a:xfrm>
            <a:off x="5468360" y="881144"/>
            <a:ext cx="1777794" cy="369332"/>
          </a:xfrm>
          <a:prstGeom prst="rect">
            <a:avLst/>
          </a:prstGeom>
        </p:spPr>
        <p:txBody>
          <a:bodyPr wrap="none">
            <a:spAutoFit/>
          </a:bodyPr>
          <a:lstStyle/>
          <a:p>
            <a:r>
              <a:rPr lang="fr-FR" b="1" dirty="0" smtClean="0"/>
              <a:t>Les canalisations</a:t>
            </a:r>
          </a:p>
        </p:txBody>
      </p:sp>
      <p:pic>
        <p:nvPicPr>
          <p:cNvPr id="5" name="Espace réservé du contenu 4"/>
          <p:cNvPicPr>
            <a:picLocks noGrp="1" noChangeAspect="1"/>
          </p:cNvPicPr>
          <p:nvPr>
            <p:ph idx="1"/>
          </p:nvPr>
        </p:nvPicPr>
        <p:blipFill>
          <a:blip r:embed="rId2"/>
          <a:stretch>
            <a:fillRect/>
          </a:stretch>
        </p:blipFill>
        <p:spPr>
          <a:xfrm>
            <a:off x="6274129" y="1433731"/>
            <a:ext cx="5746682" cy="3594956"/>
          </a:xfrm>
          <a:prstGeom prst="rect">
            <a:avLst/>
          </a:prstGeom>
        </p:spPr>
        <p:style>
          <a:lnRef idx="2">
            <a:schemeClr val="accent2"/>
          </a:lnRef>
          <a:fillRef idx="1">
            <a:schemeClr val="lt1"/>
          </a:fillRef>
          <a:effectRef idx="0">
            <a:schemeClr val="accent2"/>
          </a:effectRef>
          <a:fontRef idx="minor">
            <a:schemeClr val="dk1"/>
          </a:fontRef>
        </p:style>
      </p:pic>
      <p:pic>
        <p:nvPicPr>
          <p:cNvPr id="2" name="Image 1"/>
          <p:cNvPicPr>
            <a:picLocks noChangeAspect="1"/>
          </p:cNvPicPr>
          <p:nvPr/>
        </p:nvPicPr>
        <p:blipFill>
          <a:blip r:embed="rId3"/>
          <a:stretch>
            <a:fillRect/>
          </a:stretch>
        </p:blipFill>
        <p:spPr>
          <a:xfrm>
            <a:off x="408709" y="4134528"/>
            <a:ext cx="2367148" cy="2143125"/>
          </a:xfrm>
          <a:prstGeom prst="rect">
            <a:avLst/>
          </a:prstGeom>
        </p:spPr>
      </p:pic>
      <p:pic>
        <p:nvPicPr>
          <p:cNvPr id="2050" name="Picture 2" descr="Un tuyau en plastique fait partie du circuit d'alimentation en carburant du  véhicule, qui fournit de l'essence sous pression aux cylindres du moteur de  la voiture. Pièces de rechange à vendre au"/>
          <p:cNvPicPr>
            <a:picLocks noChangeAspect="1" noChangeArrowheads="1"/>
          </p:cNvPicPr>
          <p:nvPr/>
        </p:nvPicPr>
        <p:blipFill rotWithShape="1">
          <a:blip r:embed="rId4">
            <a:extLst>
              <a:ext uri="{28A0092B-C50C-407E-A947-70E740481C1C}">
                <a14:useLocalDpi xmlns:a14="http://schemas.microsoft.com/office/drawing/2010/main" val="0"/>
              </a:ext>
            </a:extLst>
          </a:blip>
          <a:srcRect b="12222"/>
          <a:stretch/>
        </p:blipFill>
        <p:spPr bwMode="auto">
          <a:xfrm>
            <a:off x="2960914" y="4134527"/>
            <a:ext cx="2743200"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3702769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464</TotalTime>
  <Words>5539</Words>
  <Application>Microsoft Office PowerPoint</Application>
  <PresentationFormat>Grand écran</PresentationFormat>
  <Paragraphs>475</Paragraphs>
  <Slides>71</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71</vt:i4>
      </vt:variant>
    </vt:vector>
  </HeadingPairs>
  <TitlesOfParts>
    <vt:vector size="78" baseType="lpstr">
      <vt:lpstr>Arial</vt:lpstr>
      <vt:lpstr>Calibri</vt:lpstr>
      <vt:lpstr>Calibri Light</vt:lpstr>
      <vt:lpstr>Cambria Math</vt:lpstr>
      <vt:lpstr>Courier New</vt:lpstr>
      <vt:lpstr>Wingdings</vt:lpstr>
      <vt:lpstr>Thème Office</vt:lpstr>
      <vt:lpstr>Circuit Carburant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Ahmed Youssef</dc:creator>
  <cp:lastModifiedBy>Ahmed Youssef</cp:lastModifiedBy>
  <cp:revision>43</cp:revision>
  <dcterms:created xsi:type="dcterms:W3CDTF">2022-10-24T10:52:40Z</dcterms:created>
  <dcterms:modified xsi:type="dcterms:W3CDTF">2022-12-06T06:51:36Z</dcterms:modified>
</cp:coreProperties>
</file>

<file path=docProps/thumbnail.jpeg>
</file>